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sldIdLst>
    <p:sldId id="256" r:id="rId2"/>
    <p:sldId id="279" r:id="rId3"/>
    <p:sldId id="272" r:id="rId4"/>
    <p:sldId id="300" r:id="rId5"/>
    <p:sldId id="285" r:id="rId6"/>
    <p:sldId id="275" r:id="rId7"/>
    <p:sldId id="301" r:id="rId8"/>
    <p:sldId id="278" r:id="rId9"/>
    <p:sldId id="290" r:id="rId10"/>
    <p:sldId id="257" r:id="rId11"/>
    <p:sldId id="258" r:id="rId12"/>
    <p:sldId id="259" r:id="rId13"/>
    <p:sldId id="260" r:id="rId14"/>
    <p:sldId id="933" r:id="rId15"/>
    <p:sldId id="261" r:id="rId16"/>
    <p:sldId id="262" r:id="rId17"/>
    <p:sldId id="263" r:id="rId18"/>
    <p:sldId id="264" r:id="rId19"/>
    <p:sldId id="265" r:id="rId20"/>
    <p:sldId id="281" r:id="rId21"/>
    <p:sldId id="741" r:id="rId22"/>
    <p:sldId id="297" r:id="rId23"/>
    <p:sldId id="739" r:id="rId24"/>
    <p:sldId id="736" r:id="rId25"/>
    <p:sldId id="932" r:id="rId26"/>
    <p:sldId id="740" r:id="rId27"/>
    <p:sldId id="282" r:id="rId28"/>
    <p:sldId id="743" r:id="rId29"/>
    <p:sldId id="921" r:id="rId30"/>
    <p:sldId id="931" r:id="rId31"/>
    <p:sldId id="744" r:id="rId32"/>
    <p:sldId id="930" r:id="rId33"/>
    <p:sldId id="934" r:id="rId34"/>
    <p:sldId id="925" r:id="rId35"/>
    <p:sldId id="928" r:id="rId36"/>
    <p:sldId id="929" r:id="rId37"/>
    <p:sldId id="926" r:id="rId38"/>
    <p:sldId id="283" r:id="rId39"/>
    <p:sldId id="295" r:id="rId40"/>
    <p:sldId id="302" r:id="rId41"/>
    <p:sldId id="303" r:id="rId42"/>
    <p:sldId id="287" r:id="rId43"/>
    <p:sldId id="274" r:id="rId44"/>
    <p:sldId id="936" r:id="rId45"/>
    <p:sldId id="937" r:id="rId46"/>
    <p:sldId id="939" r:id="rId47"/>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447" autoAdjust="0"/>
  </p:normalViewPr>
  <p:slideViewPr>
    <p:cSldViewPr snapToGrid="0">
      <p:cViewPr varScale="1">
        <p:scale>
          <a:sx n="103" d="100"/>
          <a:sy n="103" d="100"/>
        </p:scale>
        <p:origin x="912" y="10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5" d="100"/>
          <a:sy n="85" d="100"/>
        </p:scale>
        <p:origin x="3888"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772881C-E871-4FED-B7F7-8FA90E42F8BA}" type="datetimeFigureOut">
              <a:rPr kumimoji="1" lang="ja-JP" altLang="en-US" smtClean="0"/>
              <a:t>2023/7/12</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244025-09F8-4267-82DB-1F0DDD2298C7}" type="slidenum">
              <a:rPr kumimoji="1" lang="ja-JP" altLang="en-US" smtClean="0"/>
              <a:t>‹#›</a:t>
            </a:fld>
            <a:endParaRPr kumimoji="1" lang="ja-JP" altLang="en-US"/>
          </a:p>
        </p:txBody>
      </p:sp>
    </p:spTree>
    <p:extLst>
      <p:ext uri="{BB962C8B-B14F-4D97-AF65-F5344CB8AC3E}">
        <p14:creationId xmlns:p14="http://schemas.microsoft.com/office/powerpoint/2010/main" val="21121787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12244025-09F8-4267-82DB-1F0DDD2298C7}" type="slidenum">
              <a:rPr kumimoji="1" lang="ja-JP" altLang="en-US" smtClean="0"/>
              <a:t>3</a:t>
            </a:fld>
            <a:endParaRPr kumimoji="1" lang="ja-JP" altLang="en-US"/>
          </a:p>
        </p:txBody>
      </p:sp>
    </p:spTree>
    <p:extLst>
      <p:ext uri="{BB962C8B-B14F-4D97-AF65-F5344CB8AC3E}">
        <p14:creationId xmlns:p14="http://schemas.microsoft.com/office/powerpoint/2010/main" val="41341665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12244025-09F8-4267-82DB-1F0DDD2298C7}" type="slidenum">
              <a:rPr kumimoji="1" lang="ja-JP" altLang="en-US" smtClean="0"/>
              <a:t>4</a:t>
            </a:fld>
            <a:endParaRPr kumimoji="1" lang="ja-JP" altLang="en-US"/>
          </a:p>
        </p:txBody>
      </p:sp>
    </p:spTree>
    <p:extLst>
      <p:ext uri="{BB962C8B-B14F-4D97-AF65-F5344CB8AC3E}">
        <p14:creationId xmlns:p14="http://schemas.microsoft.com/office/powerpoint/2010/main" val="28567312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12244025-09F8-4267-82DB-1F0DDD2298C7}" type="slidenum">
              <a:rPr kumimoji="1" lang="ja-JP" altLang="en-US" smtClean="0"/>
              <a:t>5</a:t>
            </a:fld>
            <a:endParaRPr kumimoji="1" lang="ja-JP" altLang="en-US"/>
          </a:p>
        </p:txBody>
      </p:sp>
    </p:spTree>
    <p:extLst>
      <p:ext uri="{BB962C8B-B14F-4D97-AF65-F5344CB8AC3E}">
        <p14:creationId xmlns:p14="http://schemas.microsoft.com/office/powerpoint/2010/main" val="8971967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EB2C262-59AC-E049-CE23-7B17C84F39E6}"/>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AE2585F6-68EE-2A6F-2035-8804D7860E2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055FCD3B-2FA3-3743-886B-6DD41CFF7A22}"/>
              </a:ext>
            </a:extLst>
          </p:cNvPr>
          <p:cNvSpPr>
            <a:spLocks noGrp="1"/>
          </p:cNvSpPr>
          <p:nvPr>
            <p:ph type="dt" sz="half" idx="10"/>
          </p:nvPr>
        </p:nvSpPr>
        <p:spPr/>
        <p:txBody>
          <a:bodyPr/>
          <a:lstStyle/>
          <a:p>
            <a:fld id="{6B0557DE-25E4-4960-A1CD-BE59A768DC29}" type="datetime1">
              <a:rPr kumimoji="1" lang="ja-JP" altLang="en-US" smtClean="0"/>
              <a:t>2023/7/12</a:t>
            </a:fld>
            <a:endParaRPr kumimoji="1" lang="ja-JP" altLang="en-US"/>
          </a:p>
        </p:txBody>
      </p:sp>
      <p:sp>
        <p:nvSpPr>
          <p:cNvPr id="5" name="フッター プレースホルダー 4">
            <a:extLst>
              <a:ext uri="{FF2B5EF4-FFF2-40B4-BE49-F238E27FC236}">
                <a16:creationId xmlns:a16="http://schemas.microsoft.com/office/drawing/2014/main" id="{9CB68A7E-ABA0-12B1-3B45-AC04DF51484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C9E1CFD-CC6E-3968-68FF-767C3F14532E}"/>
              </a:ext>
            </a:extLst>
          </p:cNvPr>
          <p:cNvSpPr>
            <a:spLocks noGrp="1"/>
          </p:cNvSpPr>
          <p:nvPr>
            <p:ph type="sldNum" sz="quarter" idx="12"/>
          </p:nvPr>
        </p:nvSpPr>
        <p:spPr/>
        <p:txBody>
          <a:bodyPr/>
          <a:lstStyle/>
          <a:p>
            <a:fld id="{C339E4E8-780C-47DA-9976-8D59F520AA81}" type="slidenum">
              <a:rPr kumimoji="1" lang="ja-JP" altLang="en-US" smtClean="0"/>
              <a:t>‹#›</a:t>
            </a:fld>
            <a:endParaRPr kumimoji="1" lang="ja-JP" altLang="en-US"/>
          </a:p>
        </p:txBody>
      </p:sp>
    </p:spTree>
    <p:extLst>
      <p:ext uri="{BB962C8B-B14F-4D97-AF65-F5344CB8AC3E}">
        <p14:creationId xmlns:p14="http://schemas.microsoft.com/office/powerpoint/2010/main" val="1299247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8215C17-3F12-EDC6-CA93-1691B3E53C0D}"/>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DB8B68F-8B0D-C646-28CF-83765EA0A54F}"/>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D27B8A1-1D4E-406F-61B8-AA91CF09F925}"/>
              </a:ext>
            </a:extLst>
          </p:cNvPr>
          <p:cNvSpPr>
            <a:spLocks noGrp="1"/>
          </p:cNvSpPr>
          <p:nvPr>
            <p:ph type="dt" sz="half" idx="10"/>
          </p:nvPr>
        </p:nvSpPr>
        <p:spPr/>
        <p:txBody>
          <a:bodyPr/>
          <a:lstStyle/>
          <a:p>
            <a:fld id="{A7084651-FC21-46EB-88AE-BC9AE8C4A567}" type="datetime1">
              <a:rPr kumimoji="1" lang="ja-JP" altLang="en-US" smtClean="0"/>
              <a:t>2023/7/12</a:t>
            </a:fld>
            <a:endParaRPr kumimoji="1" lang="ja-JP" altLang="en-US"/>
          </a:p>
        </p:txBody>
      </p:sp>
      <p:sp>
        <p:nvSpPr>
          <p:cNvPr id="5" name="フッター プレースホルダー 4">
            <a:extLst>
              <a:ext uri="{FF2B5EF4-FFF2-40B4-BE49-F238E27FC236}">
                <a16:creationId xmlns:a16="http://schemas.microsoft.com/office/drawing/2014/main" id="{E96DD1D9-8263-6FBB-2F13-F3E9194E96D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2D689C3-1D96-FFF8-3C79-F22D3FC37F4C}"/>
              </a:ext>
            </a:extLst>
          </p:cNvPr>
          <p:cNvSpPr>
            <a:spLocks noGrp="1"/>
          </p:cNvSpPr>
          <p:nvPr>
            <p:ph type="sldNum" sz="quarter" idx="12"/>
          </p:nvPr>
        </p:nvSpPr>
        <p:spPr/>
        <p:txBody>
          <a:bodyPr/>
          <a:lstStyle/>
          <a:p>
            <a:fld id="{C339E4E8-780C-47DA-9976-8D59F520AA81}" type="slidenum">
              <a:rPr kumimoji="1" lang="ja-JP" altLang="en-US" smtClean="0"/>
              <a:t>‹#›</a:t>
            </a:fld>
            <a:endParaRPr kumimoji="1" lang="ja-JP" altLang="en-US"/>
          </a:p>
        </p:txBody>
      </p:sp>
    </p:spTree>
    <p:extLst>
      <p:ext uri="{BB962C8B-B14F-4D97-AF65-F5344CB8AC3E}">
        <p14:creationId xmlns:p14="http://schemas.microsoft.com/office/powerpoint/2010/main" val="1095349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F7D6C500-F217-0F6C-9418-4538D8329327}"/>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FF609FFE-011C-806E-97B8-5E9BAEC216F8}"/>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2510BC4-A095-C154-D029-4715C0D5450A}"/>
              </a:ext>
            </a:extLst>
          </p:cNvPr>
          <p:cNvSpPr>
            <a:spLocks noGrp="1"/>
          </p:cNvSpPr>
          <p:nvPr>
            <p:ph type="dt" sz="half" idx="10"/>
          </p:nvPr>
        </p:nvSpPr>
        <p:spPr/>
        <p:txBody>
          <a:bodyPr/>
          <a:lstStyle/>
          <a:p>
            <a:fld id="{8188F75B-EF54-4EE5-92AF-6ED38ED96405}" type="datetime1">
              <a:rPr kumimoji="1" lang="ja-JP" altLang="en-US" smtClean="0"/>
              <a:t>2023/7/12</a:t>
            </a:fld>
            <a:endParaRPr kumimoji="1" lang="ja-JP" altLang="en-US"/>
          </a:p>
        </p:txBody>
      </p:sp>
      <p:sp>
        <p:nvSpPr>
          <p:cNvPr id="5" name="フッター プレースホルダー 4">
            <a:extLst>
              <a:ext uri="{FF2B5EF4-FFF2-40B4-BE49-F238E27FC236}">
                <a16:creationId xmlns:a16="http://schemas.microsoft.com/office/drawing/2014/main" id="{36E3A4D3-AB17-981E-D45B-424E21550E6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6930267-6A94-5655-2A25-C7FDD3E66DCA}"/>
              </a:ext>
            </a:extLst>
          </p:cNvPr>
          <p:cNvSpPr>
            <a:spLocks noGrp="1"/>
          </p:cNvSpPr>
          <p:nvPr>
            <p:ph type="sldNum" sz="quarter" idx="12"/>
          </p:nvPr>
        </p:nvSpPr>
        <p:spPr/>
        <p:txBody>
          <a:bodyPr/>
          <a:lstStyle/>
          <a:p>
            <a:fld id="{C339E4E8-780C-47DA-9976-8D59F520AA81}" type="slidenum">
              <a:rPr kumimoji="1" lang="ja-JP" altLang="en-US" smtClean="0"/>
              <a:t>‹#›</a:t>
            </a:fld>
            <a:endParaRPr kumimoji="1" lang="ja-JP" altLang="en-US"/>
          </a:p>
        </p:txBody>
      </p:sp>
    </p:spTree>
    <p:extLst>
      <p:ext uri="{BB962C8B-B14F-4D97-AF65-F5344CB8AC3E}">
        <p14:creationId xmlns:p14="http://schemas.microsoft.com/office/powerpoint/2010/main" val="3113355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5DA5598-83FE-4A31-E19F-F3591D74DC1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B0E2BF6-8A6D-E18F-603F-AEA2583E4ED0}"/>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4CFA769-832B-3958-8D60-02FD261B4B5D}"/>
              </a:ext>
            </a:extLst>
          </p:cNvPr>
          <p:cNvSpPr>
            <a:spLocks noGrp="1"/>
          </p:cNvSpPr>
          <p:nvPr>
            <p:ph type="dt" sz="half" idx="10"/>
          </p:nvPr>
        </p:nvSpPr>
        <p:spPr/>
        <p:txBody>
          <a:bodyPr/>
          <a:lstStyle/>
          <a:p>
            <a:fld id="{CFF83361-0EDC-4929-8685-0236881C73C1}" type="datetime1">
              <a:rPr kumimoji="1" lang="ja-JP" altLang="en-US" smtClean="0"/>
              <a:t>2023/7/12</a:t>
            </a:fld>
            <a:endParaRPr kumimoji="1" lang="ja-JP" altLang="en-US"/>
          </a:p>
        </p:txBody>
      </p:sp>
      <p:sp>
        <p:nvSpPr>
          <p:cNvPr id="5" name="フッター プレースホルダー 4">
            <a:extLst>
              <a:ext uri="{FF2B5EF4-FFF2-40B4-BE49-F238E27FC236}">
                <a16:creationId xmlns:a16="http://schemas.microsoft.com/office/drawing/2014/main" id="{7A179649-F8CB-EEE8-0E40-79AFD72C321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1DF5390-8FFF-D49E-936F-B843217052FC}"/>
              </a:ext>
            </a:extLst>
          </p:cNvPr>
          <p:cNvSpPr>
            <a:spLocks noGrp="1"/>
          </p:cNvSpPr>
          <p:nvPr>
            <p:ph type="sldNum" sz="quarter" idx="12"/>
          </p:nvPr>
        </p:nvSpPr>
        <p:spPr/>
        <p:txBody>
          <a:bodyPr/>
          <a:lstStyle/>
          <a:p>
            <a:fld id="{C339E4E8-780C-47DA-9976-8D59F520AA81}" type="slidenum">
              <a:rPr kumimoji="1" lang="ja-JP" altLang="en-US" smtClean="0"/>
              <a:t>‹#›</a:t>
            </a:fld>
            <a:endParaRPr kumimoji="1" lang="ja-JP" altLang="en-US"/>
          </a:p>
        </p:txBody>
      </p:sp>
    </p:spTree>
    <p:extLst>
      <p:ext uri="{BB962C8B-B14F-4D97-AF65-F5344CB8AC3E}">
        <p14:creationId xmlns:p14="http://schemas.microsoft.com/office/powerpoint/2010/main" val="3295011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92424B2-ECE6-61EC-F2FA-FD2F204F30D2}"/>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08B4C0D-8DCA-146B-1D1D-E912B332FFF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23F6F490-7DC2-62FE-4018-57FB05BFAC82}"/>
              </a:ext>
            </a:extLst>
          </p:cNvPr>
          <p:cNvSpPr>
            <a:spLocks noGrp="1"/>
          </p:cNvSpPr>
          <p:nvPr>
            <p:ph type="dt" sz="half" idx="10"/>
          </p:nvPr>
        </p:nvSpPr>
        <p:spPr/>
        <p:txBody>
          <a:bodyPr/>
          <a:lstStyle/>
          <a:p>
            <a:fld id="{52D94133-358C-4BA7-8A74-BFBFDB9969EB}" type="datetime1">
              <a:rPr kumimoji="1" lang="ja-JP" altLang="en-US" smtClean="0"/>
              <a:t>2023/7/12</a:t>
            </a:fld>
            <a:endParaRPr kumimoji="1" lang="ja-JP" altLang="en-US"/>
          </a:p>
        </p:txBody>
      </p:sp>
      <p:sp>
        <p:nvSpPr>
          <p:cNvPr id="5" name="フッター プレースホルダー 4">
            <a:extLst>
              <a:ext uri="{FF2B5EF4-FFF2-40B4-BE49-F238E27FC236}">
                <a16:creationId xmlns:a16="http://schemas.microsoft.com/office/drawing/2014/main" id="{629F81D8-CD13-264D-0590-108D3E734AB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1E37D80-A45C-DCD4-DF05-150EA5F16E96}"/>
              </a:ext>
            </a:extLst>
          </p:cNvPr>
          <p:cNvSpPr>
            <a:spLocks noGrp="1"/>
          </p:cNvSpPr>
          <p:nvPr>
            <p:ph type="sldNum" sz="quarter" idx="12"/>
          </p:nvPr>
        </p:nvSpPr>
        <p:spPr/>
        <p:txBody>
          <a:bodyPr/>
          <a:lstStyle/>
          <a:p>
            <a:fld id="{C339E4E8-780C-47DA-9976-8D59F520AA81}" type="slidenum">
              <a:rPr kumimoji="1" lang="ja-JP" altLang="en-US" smtClean="0"/>
              <a:t>‹#›</a:t>
            </a:fld>
            <a:endParaRPr kumimoji="1" lang="ja-JP" altLang="en-US"/>
          </a:p>
        </p:txBody>
      </p:sp>
    </p:spTree>
    <p:extLst>
      <p:ext uri="{BB962C8B-B14F-4D97-AF65-F5344CB8AC3E}">
        <p14:creationId xmlns:p14="http://schemas.microsoft.com/office/powerpoint/2010/main" val="2227224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B9AE4FA-2258-711F-5DD3-2C059C989E27}"/>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5ED9BF9-A127-07E9-2DD7-4470BB1150B3}"/>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68A03D68-2607-EBF8-8361-E4F2D3E4E4EE}"/>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950DA2F4-69D9-45E6-6A1E-5498E1EB1FEA}"/>
              </a:ext>
            </a:extLst>
          </p:cNvPr>
          <p:cNvSpPr>
            <a:spLocks noGrp="1"/>
          </p:cNvSpPr>
          <p:nvPr>
            <p:ph type="dt" sz="half" idx="10"/>
          </p:nvPr>
        </p:nvSpPr>
        <p:spPr/>
        <p:txBody>
          <a:bodyPr/>
          <a:lstStyle/>
          <a:p>
            <a:fld id="{316E0D64-A123-45D0-8F50-56F32C7D62B4}" type="datetime1">
              <a:rPr kumimoji="1" lang="ja-JP" altLang="en-US" smtClean="0"/>
              <a:t>2023/7/12</a:t>
            </a:fld>
            <a:endParaRPr kumimoji="1" lang="ja-JP" altLang="en-US"/>
          </a:p>
        </p:txBody>
      </p:sp>
      <p:sp>
        <p:nvSpPr>
          <p:cNvPr id="6" name="フッター プレースホルダー 5">
            <a:extLst>
              <a:ext uri="{FF2B5EF4-FFF2-40B4-BE49-F238E27FC236}">
                <a16:creationId xmlns:a16="http://schemas.microsoft.com/office/drawing/2014/main" id="{9625DD4F-2244-764D-8BE9-814D665D5DAA}"/>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8A959C7-6632-7BF7-6E03-5C3B2E070E98}"/>
              </a:ext>
            </a:extLst>
          </p:cNvPr>
          <p:cNvSpPr>
            <a:spLocks noGrp="1"/>
          </p:cNvSpPr>
          <p:nvPr>
            <p:ph type="sldNum" sz="quarter" idx="12"/>
          </p:nvPr>
        </p:nvSpPr>
        <p:spPr/>
        <p:txBody>
          <a:bodyPr/>
          <a:lstStyle/>
          <a:p>
            <a:fld id="{C339E4E8-780C-47DA-9976-8D59F520AA81}" type="slidenum">
              <a:rPr kumimoji="1" lang="ja-JP" altLang="en-US" smtClean="0"/>
              <a:t>‹#›</a:t>
            </a:fld>
            <a:endParaRPr kumimoji="1" lang="ja-JP" altLang="en-US"/>
          </a:p>
        </p:txBody>
      </p:sp>
    </p:spTree>
    <p:extLst>
      <p:ext uri="{BB962C8B-B14F-4D97-AF65-F5344CB8AC3E}">
        <p14:creationId xmlns:p14="http://schemas.microsoft.com/office/powerpoint/2010/main" val="1655460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A1FEC00-D04E-D873-346F-C48669EDB183}"/>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3BAAAC5-809D-A2DD-B42B-CC8104C47CF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76F1EAB5-5892-B372-DD59-7A1862B03CEB}"/>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C4A1C36E-DB5C-195D-0329-E062182869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23551793-A881-2E48-A9F1-F05BA6083F94}"/>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508EEE39-F1FF-A184-3A0A-BB98BB5A13C8}"/>
              </a:ext>
            </a:extLst>
          </p:cNvPr>
          <p:cNvSpPr>
            <a:spLocks noGrp="1"/>
          </p:cNvSpPr>
          <p:nvPr>
            <p:ph type="dt" sz="half" idx="10"/>
          </p:nvPr>
        </p:nvSpPr>
        <p:spPr/>
        <p:txBody>
          <a:bodyPr/>
          <a:lstStyle/>
          <a:p>
            <a:fld id="{58A6EBEB-CB15-4378-84AA-3606D3113B9C}" type="datetime1">
              <a:rPr kumimoji="1" lang="ja-JP" altLang="en-US" smtClean="0"/>
              <a:t>2023/7/12</a:t>
            </a:fld>
            <a:endParaRPr kumimoji="1" lang="ja-JP" altLang="en-US"/>
          </a:p>
        </p:txBody>
      </p:sp>
      <p:sp>
        <p:nvSpPr>
          <p:cNvPr id="8" name="フッター プレースホルダー 7">
            <a:extLst>
              <a:ext uri="{FF2B5EF4-FFF2-40B4-BE49-F238E27FC236}">
                <a16:creationId xmlns:a16="http://schemas.microsoft.com/office/drawing/2014/main" id="{9700AD2E-30D1-E5D5-ACB6-170550E07DD8}"/>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881BAD5C-6EF5-765B-1516-B076F17038A7}"/>
              </a:ext>
            </a:extLst>
          </p:cNvPr>
          <p:cNvSpPr>
            <a:spLocks noGrp="1"/>
          </p:cNvSpPr>
          <p:nvPr>
            <p:ph type="sldNum" sz="quarter" idx="12"/>
          </p:nvPr>
        </p:nvSpPr>
        <p:spPr/>
        <p:txBody>
          <a:bodyPr/>
          <a:lstStyle/>
          <a:p>
            <a:fld id="{C339E4E8-780C-47DA-9976-8D59F520AA81}" type="slidenum">
              <a:rPr kumimoji="1" lang="ja-JP" altLang="en-US" smtClean="0"/>
              <a:t>‹#›</a:t>
            </a:fld>
            <a:endParaRPr kumimoji="1" lang="ja-JP" altLang="en-US"/>
          </a:p>
        </p:txBody>
      </p:sp>
    </p:spTree>
    <p:extLst>
      <p:ext uri="{BB962C8B-B14F-4D97-AF65-F5344CB8AC3E}">
        <p14:creationId xmlns:p14="http://schemas.microsoft.com/office/powerpoint/2010/main" val="13673939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95C0892-5FE0-1BCA-647B-A9BD993EE415}"/>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997ABB56-0CC6-EAEC-A570-A74809AF284D}"/>
              </a:ext>
            </a:extLst>
          </p:cNvPr>
          <p:cNvSpPr>
            <a:spLocks noGrp="1"/>
          </p:cNvSpPr>
          <p:nvPr>
            <p:ph type="dt" sz="half" idx="10"/>
          </p:nvPr>
        </p:nvSpPr>
        <p:spPr/>
        <p:txBody>
          <a:bodyPr/>
          <a:lstStyle/>
          <a:p>
            <a:fld id="{00223FAA-1835-4393-9429-4CE6A7C79D69}" type="datetime1">
              <a:rPr kumimoji="1" lang="ja-JP" altLang="en-US" smtClean="0"/>
              <a:t>2023/7/12</a:t>
            </a:fld>
            <a:endParaRPr kumimoji="1" lang="ja-JP" altLang="en-US"/>
          </a:p>
        </p:txBody>
      </p:sp>
      <p:sp>
        <p:nvSpPr>
          <p:cNvPr id="4" name="フッター プレースホルダー 3">
            <a:extLst>
              <a:ext uri="{FF2B5EF4-FFF2-40B4-BE49-F238E27FC236}">
                <a16:creationId xmlns:a16="http://schemas.microsoft.com/office/drawing/2014/main" id="{610ED7D1-C096-77AF-64F5-9AEFDFD88DB2}"/>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4ACEF1F5-0387-630C-636A-124E48B6396F}"/>
              </a:ext>
            </a:extLst>
          </p:cNvPr>
          <p:cNvSpPr>
            <a:spLocks noGrp="1"/>
          </p:cNvSpPr>
          <p:nvPr>
            <p:ph type="sldNum" sz="quarter" idx="12"/>
          </p:nvPr>
        </p:nvSpPr>
        <p:spPr/>
        <p:txBody>
          <a:bodyPr/>
          <a:lstStyle/>
          <a:p>
            <a:fld id="{C339E4E8-780C-47DA-9976-8D59F520AA81}" type="slidenum">
              <a:rPr kumimoji="1" lang="ja-JP" altLang="en-US" smtClean="0"/>
              <a:t>‹#›</a:t>
            </a:fld>
            <a:endParaRPr kumimoji="1" lang="ja-JP" altLang="en-US"/>
          </a:p>
        </p:txBody>
      </p:sp>
    </p:spTree>
    <p:extLst>
      <p:ext uri="{BB962C8B-B14F-4D97-AF65-F5344CB8AC3E}">
        <p14:creationId xmlns:p14="http://schemas.microsoft.com/office/powerpoint/2010/main" val="2406265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092BE7C5-35A3-BBD0-CF3A-4E4080C9DEE4}"/>
              </a:ext>
            </a:extLst>
          </p:cNvPr>
          <p:cNvSpPr>
            <a:spLocks noGrp="1"/>
          </p:cNvSpPr>
          <p:nvPr>
            <p:ph type="dt" sz="half" idx="10"/>
          </p:nvPr>
        </p:nvSpPr>
        <p:spPr/>
        <p:txBody>
          <a:bodyPr/>
          <a:lstStyle/>
          <a:p>
            <a:fld id="{E54173C2-7CA3-469F-861D-2EBC59E5828B}" type="datetime1">
              <a:rPr kumimoji="1" lang="ja-JP" altLang="en-US" smtClean="0"/>
              <a:t>2023/7/12</a:t>
            </a:fld>
            <a:endParaRPr kumimoji="1" lang="ja-JP" altLang="en-US"/>
          </a:p>
        </p:txBody>
      </p:sp>
      <p:sp>
        <p:nvSpPr>
          <p:cNvPr id="3" name="フッター プレースホルダー 2">
            <a:extLst>
              <a:ext uri="{FF2B5EF4-FFF2-40B4-BE49-F238E27FC236}">
                <a16:creationId xmlns:a16="http://schemas.microsoft.com/office/drawing/2014/main" id="{43B9E29F-A64A-1B9E-C425-535774EB4495}"/>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44E20B3E-3897-CD00-C936-CC26D16B189E}"/>
              </a:ext>
            </a:extLst>
          </p:cNvPr>
          <p:cNvSpPr>
            <a:spLocks noGrp="1"/>
          </p:cNvSpPr>
          <p:nvPr>
            <p:ph type="sldNum" sz="quarter" idx="12"/>
          </p:nvPr>
        </p:nvSpPr>
        <p:spPr/>
        <p:txBody>
          <a:bodyPr/>
          <a:lstStyle/>
          <a:p>
            <a:fld id="{C339E4E8-780C-47DA-9976-8D59F520AA81}" type="slidenum">
              <a:rPr kumimoji="1" lang="ja-JP" altLang="en-US" smtClean="0"/>
              <a:t>‹#›</a:t>
            </a:fld>
            <a:endParaRPr kumimoji="1" lang="ja-JP" altLang="en-US"/>
          </a:p>
        </p:txBody>
      </p:sp>
    </p:spTree>
    <p:extLst>
      <p:ext uri="{BB962C8B-B14F-4D97-AF65-F5344CB8AC3E}">
        <p14:creationId xmlns:p14="http://schemas.microsoft.com/office/powerpoint/2010/main" val="453937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75CB282-D49D-A348-A386-19E3AAE2CF7D}"/>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8B2C056-0845-637A-C864-6E87BB21096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54BBC77B-2E2C-7309-54F1-221F4EE4AA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ADD89D0F-6CFA-E6CC-ED0C-C7655726DE6C}"/>
              </a:ext>
            </a:extLst>
          </p:cNvPr>
          <p:cNvSpPr>
            <a:spLocks noGrp="1"/>
          </p:cNvSpPr>
          <p:nvPr>
            <p:ph type="dt" sz="half" idx="10"/>
          </p:nvPr>
        </p:nvSpPr>
        <p:spPr/>
        <p:txBody>
          <a:bodyPr/>
          <a:lstStyle/>
          <a:p>
            <a:fld id="{F227BFB7-37A1-4317-90E7-2DBBE703CC6F}" type="datetime1">
              <a:rPr kumimoji="1" lang="ja-JP" altLang="en-US" smtClean="0"/>
              <a:t>2023/7/12</a:t>
            </a:fld>
            <a:endParaRPr kumimoji="1" lang="ja-JP" altLang="en-US"/>
          </a:p>
        </p:txBody>
      </p:sp>
      <p:sp>
        <p:nvSpPr>
          <p:cNvPr id="6" name="フッター プレースホルダー 5">
            <a:extLst>
              <a:ext uri="{FF2B5EF4-FFF2-40B4-BE49-F238E27FC236}">
                <a16:creationId xmlns:a16="http://schemas.microsoft.com/office/drawing/2014/main" id="{76A02A49-BE65-5E94-34F4-70A4FA50A39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1C21A07-0838-2F41-C9EF-770E87753ECC}"/>
              </a:ext>
            </a:extLst>
          </p:cNvPr>
          <p:cNvSpPr>
            <a:spLocks noGrp="1"/>
          </p:cNvSpPr>
          <p:nvPr>
            <p:ph type="sldNum" sz="quarter" idx="12"/>
          </p:nvPr>
        </p:nvSpPr>
        <p:spPr/>
        <p:txBody>
          <a:bodyPr/>
          <a:lstStyle/>
          <a:p>
            <a:fld id="{C339E4E8-780C-47DA-9976-8D59F520AA81}" type="slidenum">
              <a:rPr kumimoji="1" lang="ja-JP" altLang="en-US" smtClean="0"/>
              <a:t>‹#›</a:t>
            </a:fld>
            <a:endParaRPr kumimoji="1" lang="ja-JP" altLang="en-US"/>
          </a:p>
        </p:txBody>
      </p:sp>
    </p:spTree>
    <p:extLst>
      <p:ext uri="{BB962C8B-B14F-4D97-AF65-F5344CB8AC3E}">
        <p14:creationId xmlns:p14="http://schemas.microsoft.com/office/powerpoint/2010/main" val="2577096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CDE44BC-5303-A56E-D9AA-CCEEC9A03F1E}"/>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E41A1C1F-0B2B-043A-CB8B-F959900631A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9ED3D9CE-8412-E12B-5DDB-818EDE4458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DA149B38-EC35-6E4C-FF5A-A5E7E2598D94}"/>
              </a:ext>
            </a:extLst>
          </p:cNvPr>
          <p:cNvSpPr>
            <a:spLocks noGrp="1"/>
          </p:cNvSpPr>
          <p:nvPr>
            <p:ph type="dt" sz="half" idx="10"/>
          </p:nvPr>
        </p:nvSpPr>
        <p:spPr/>
        <p:txBody>
          <a:bodyPr/>
          <a:lstStyle/>
          <a:p>
            <a:fld id="{D23F1ACC-EFC2-4CE8-87B5-243ED2559CF5}" type="datetime1">
              <a:rPr kumimoji="1" lang="ja-JP" altLang="en-US" smtClean="0"/>
              <a:t>2023/7/12</a:t>
            </a:fld>
            <a:endParaRPr kumimoji="1" lang="ja-JP" altLang="en-US"/>
          </a:p>
        </p:txBody>
      </p:sp>
      <p:sp>
        <p:nvSpPr>
          <p:cNvPr id="6" name="フッター プレースホルダー 5">
            <a:extLst>
              <a:ext uri="{FF2B5EF4-FFF2-40B4-BE49-F238E27FC236}">
                <a16:creationId xmlns:a16="http://schemas.microsoft.com/office/drawing/2014/main" id="{879B2F2A-D336-E460-EE9C-371658E0CEE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096AA04-C58B-E014-8667-3C79AD282A6C}"/>
              </a:ext>
            </a:extLst>
          </p:cNvPr>
          <p:cNvSpPr>
            <a:spLocks noGrp="1"/>
          </p:cNvSpPr>
          <p:nvPr>
            <p:ph type="sldNum" sz="quarter" idx="12"/>
          </p:nvPr>
        </p:nvSpPr>
        <p:spPr/>
        <p:txBody>
          <a:bodyPr/>
          <a:lstStyle/>
          <a:p>
            <a:fld id="{C339E4E8-780C-47DA-9976-8D59F520AA81}" type="slidenum">
              <a:rPr kumimoji="1" lang="ja-JP" altLang="en-US" smtClean="0"/>
              <a:t>‹#›</a:t>
            </a:fld>
            <a:endParaRPr kumimoji="1" lang="ja-JP" altLang="en-US"/>
          </a:p>
        </p:txBody>
      </p:sp>
    </p:spTree>
    <p:extLst>
      <p:ext uri="{BB962C8B-B14F-4D97-AF65-F5344CB8AC3E}">
        <p14:creationId xmlns:p14="http://schemas.microsoft.com/office/powerpoint/2010/main" val="3032951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8A515729-3866-8FAF-CB39-18993811684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CAB9838-5A05-6C01-DE73-85425281204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152CD0B-65AD-8252-2805-96503411AB3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CA03EC-CE61-4346-85F5-54100B841B88}" type="datetime1">
              <a:rPr kumimoji="1" lang="ja-JP" altLang="en-US" smtClean="0"/>
              <a:t>2023/7/12</a:t>
            </a:fld>
            <a:endParaRPr kumimoji="1" lang="ja-JP" altLang="en-US"/>
          </a:p>
        </p:txBody>
      </p:sp>
      <p:sp>
        <p:nvSpPr>
          <p:cNvPr id="5" name="フッター プレースホルダー 4">
            <a:extLst>
              <a:ext uri="{FF2B5EF4-FFF2-40B4-BE49-F238E27FC236}">
                <a16:creationId xmlns:a16="http://schemas.microsoft.com/office/drawing/2014/main" id="{5FDF6169-8AE1-1060-ED7C-3238BF24E9B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65F2535F-CC52-2009-8C3C-0FC0CB7D29D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39E4E8-780C-47DA-9976-8D59F520AA81}" type="slidenum">
              <a:rPr kumimoji="1" lang="ja-JP" altLang="en-US" smtClean="0"/>
              <a:t>‹#›</a:t>
            </a:fld>
            <a:endParaRPr kumimoji="1" lang="ja-JP" altLang="en-US"/>
          </a:p>
        </p:txBody>
      </p:sp>
    </p:spTree>
    <p:extLst>
      <p:ext uri="{BB962C8B-B14F-4D97-AF65-F5344CB8AC3E}">
        <p14:creationId xmlns:p14="http://schemas.microsoft.com/office/powerpoint/2010/main" val="24329813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FC4AF6E-863F-B142-9FD8-11B7E188022A}"/>
              </a:ext>
            </a:extLst>
          </p:cNvPr>
          <p:cNvSpPr>
            <a:spLocks noGrp="1"/>
          </p:cNvSpPr>
          <p:nvPr>
            <p:ph type="ctrTitle"/>
          </p:nvPr>
        </p:nvSpPr>
        <p:spPr>
          <a:xfrm>
            <a:off x="1524000" y="751840"/>
            <a:ext cx="9144000" cy="3027680"/>
          </a:xfrm>
        </p:spPr>
        <p:txBody>
          <a:bodyPr>
            <a:normAutofit/>
          </a:bodyPr>
          <a:lstStyle/>
          <a:p>
            <a:r>
              <a:rPr kumimoji="1" lang="ja-JP" altLang="en-US" dirty="0"/>
              <a:t>ケースから学ぶ</a:t>
            </a:r>
            <a:br>
              <a:rPr kumimoji="1" lang="en-US" altLang="ja-JP" dirty="0"/>
            </a:br>
            <a:r>
              <a:rPr kumimoji="1" lang="ja-JP" altLang="en-US" dirty="0"/>
              <a:t>就労支援プロセスの実際</a:t>
            </a:r>
            <a:br>
              <a:rPr kumimoji="1" lang="en-US" altLang="ja-JP" dirty="0"/>
            </a:br>
            <a:r>
              <a:rPr kumimoji="1" lang="ja-JP" altLang="en-US" dirty="0"/>
              <a:t>（演習）</a:t>
            </a:r>
          </a:p>
        </p:txBody>
      </p:sp>
      <p:sp>
        <p:nvSpPr>
          <p:cNvPr id="3" name="字幕 2">
            <a:extLst>
              <a:ext uri="{FF2B5EF4-FFF2-40B4-BE49-F238E27FC236}">
                <a16:creationId xmlns:a16="http://schemas.microsoft.com/office/drawing/2014/main" id="{37C15B59-24BA-B9C5-917D-D35A2B14D3C7}"/>
              </a:ext>
            </a:extLst>
          </p:cNvPr>
          <p:cNvSpPr>
            <a:spLocks noGrp="1"/>
          </p:cNvSpPr>
          <p:nvPr>
            <p:ph type="subTitle" idx="1"/>
          </p:nvPr>
        </p:nvSpPr>
        <p:spPr>
          <a:xfrm>
            <a:off x="473123" y="4206558"/>
            <a:ext cx="11245754" cy="1655762"/>
          </a:xfrm>
        </p:spPr>
        <p:txBody>
          <a:bodyPr>
            <a:normAutofit/>
          </a:bodyPr>
          <a:lstStyle/>
          <a:p>
            <a:endParaRPr kumimoji="1" lang="en-US" altLang="ja-JP" sz="2800" dirty="0"/>
          </a:p>
          <a:p>
            <a:r>
              <a:rPr kumimoji="1" lang="ja-JP" altLang="en-US" sz="2800" dirty="0"/>
              <a:t>江戸川区立障害者就労支援センター　　ふっくりあモォンマール</a:t>
            </a:r>
            <a:endParaRPr kumimoji="1" lang="en-US" altLang="ja-JP" sz="2800" dirty="0"/>
          </a:p>
          <a:p>
            <a:r>
              <a:rPr lang="ja-JP" altLang="en-US" sz="2800" dirty="0"/>
              <a:t>　　所長　　鈴木　大樹　　　　　　　管理者　　奥西　利江</a:t>
            </a:r>
            <a:endParaRPr kumimoji="1" lang="ja-JP" altLang="en-US" sz="2800" dirty="0"/>
          </a:p>
        </p:txBody>
      </p:sp>
      <p:sp>
        <p:nvSpPr>
          <p:cNvPr id="4" name="スライド番号プレースホルダー 3">
            <a:extLst>
              <a:ext uri="{FF2B5EF4-FFF2-40B4-BE49-F238E27FC236}">
                <a16:creationId xmlns:a16="http://schemas.microsoft.com/office/drawing/2014/main" id="{6195D1CE-C333-3B15-3BC8-45113A42D482}"/>
              </a:ext>
            </a:extLst>
          </p:cNvPr>
          <p:cNvSpPr>
            <a:spLocks noGrp="1"/>
          </p:cNvSpPr>
          <p:nvPr>
            <p:ph type="sldNum" sz="quarter" idx="12"/>
          </p:nvPr>
        </p:nvSpPr>
        <p:spPr/>
        <p:txBody>
          <a:bodyPr/>
          <a:lstStyle/>
          <a:p>
            <a:fld id="{C339E4E8-780C-47DA-9976-8D59F520AA81}" type="slidenum">
              <a:rPr kumimoji="1" lang="ja-JP" altLang="en-US" smtClean="0"/>
              <a:t>1</a:t>
            </a:fld>
            <a:endParaRPr kumimoji="1" lang="ja-JP" altLang="en-US"/>
          </a:p>
        </p:txBody>
      </p:sp>
    </p:spTree>
    <p:extLst>
      <p:ext uri="{BB962C8B-B14F-4D97-AF65-F5344CB8AC3E}">
        <p14:creationId xmlns:p14="http://schemas.microsoft.com/office/powerpoint/2010/main" val="42571369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F9B5725-425F-299D-DBC8-4AC9E9DDC919}"/>
              </a:ext>
            </a:extLst>
          </p:cNvPr>
          <p:cNvSpPr>
            <a:spLocks noGrp="1"/>
          </p:cNvSpPr>
          <p:nvPr>
            <p:ph type="title"/>
          </p:nvPr>
        </p:nvSpPr>
        <p:spPr/>
        <p:txBody>
          <a:bodyPr/>
          <a:lstStyle/>
          <a:p>
            <a:pPr algn="ctr"/>
            <a:r>
              <a:rPr kumimoji="1" lang="ja-JP" altLang="en-US" dirty="0"/>
              <a:t>本科目における獲得目標</a:t>
            </a:r>
          </a:p>
        </p:txBody>
      </p:sp>
      <p:sp>
        <p:nvSpPr>
          <p:cNvPr id="3" name="コンテンツ プレースホルダー 2">
            <a:extLst>
              <a:ext uri="{FF2B5EF4-FFF2-40B4-BE49-F238E27FC236}">
                <a16:creationId xmlns:a16="http://schemas.microsoft.com/office/drawing/2014/main" id="{A7BACAA0-170F-4A83-1523-006D01CA5541}"/>
              </a:ext>
            </a:extLst>
          </p:cNvPr>
          <p:cNvSpPr>
            <a:spLocks noGrp="1"/>
          </p:cNvSpPr>
          <p:nvPr>
            <p:ph idx="1"/>
          </p:nvPr>
        </p:nvSpPr>
        <p:spPr/>
        <p:txBody>
          <a:bodyPr>
            <a:normAutofit/>
          </a:bodyPr>
          <a:lstStyle/>
          <a:p>
            <a:pPr marL="0" indent="0">
              <a:buNone/>
            </a:pPr>
            <a:endParaRPr lang="en-US" altLang="ja-JP" sz="3200" dirty="0"/>
          </a:p>
          <a:p>
            <a:pPr marL="0" indent="0">
              <a:lnSpc>
                <a:spcPct val="150000"/>
              </a:lnSpc>
              <a:buNone/>
            </a:pPr>
            <a:r>
              <a:rPr kumimoji="1" lang="ja-JP" altLang="en-US" sz="3200" dirty="0"/>
              <a:t>就労系サービスの支援の流れと各支援内容、相談支援や関係機関の連携の方法等について理解する。</a:t>
            </a:r>
          </a:p>
        </p:txBody>
      </p:sp>
      <p:sp>
        <p:nvSpPr>
          <p:cNvPr id="4" name="スライド番号プレースホルダー 3">
            <a:extLst>
              <a:ext uri="{FF2B5EF4-FFF2-40B4-BE49-F238E27FC236}">
                <a16:creationId xmlns:a16="http://schemas.microsoft.com/office/drawing/2014/main" id="{7052BC71-161D-60E3-34E0-1079737D649B}"/>
              </a:ext>
            </a:extLst>
          </p:cNvPr>
          <p:cNvSpPr>
            <a:spLocks noGrp="1"/>
          </p:cNvSpPr>
          <p:nvPr>
            <p:ph type="sldNum" sz="quarter" idx="12"/>
          </p:nvPr>
        </p:nvSpPr>
        <p:spPr/>
        <p:txBody>
          <a:bodyPr/>
          <a:lstStyle/>
          <a:p>
            <a:fld id="{C339E4E8-780C-47DA-9976-8D59F520AA81}" type="slidenum">
              <a:rPr kumimoji="1" lang="ja-JP" altLang="en-US" smtClean="0"/>
              <a:t>10</a:t>
            </a:fld>
            <a:endParaRPr kumimoji="1" lang="ja-JP" altLang="en-US"/>
          </a:p>
        </p:txBody>
      </p:sp>
    </p:spTree>
    <p:extLst>
      <p:ext uri="{BB962C8B-B14F-4D97-AF65-F5344CB8AC3E}">
        <p14:creationId xmlns:p14="http://schemas.microsoft.com/office/powerpoint/2010/main" val="41645909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819C593-2A2D-800B-30A2-C35C7E795DCB}"/>
              </a:ext>
            </a:extLst>
          </p:cNvPr>
          <p:cNvSpPr>
            <a:spLocks noGrp="1"/>
          </p:cNvSpPr>
          <p:nvPr>
            <p:ph type="title"/>
          </p:nvPr>
        </p:nvSpPr>
        <p:spPr/>
        <p:txBody>
          <a:bodyPr/>
          <a:lstStyle/>
          <a:p>
            <a:pPr algn="ctr"/>
            <a:r>
              <a:rPr kumimoji="1" lang="ja-JP" altLang="en-US" dirty="0"/>
              <a:t>本科目のねらい</a:t>
            </a:r>
          </a:p>
        </p:txBody>
      </p:sp>
      <p:sp>
        <p:nvSpPr>
          <p:cNvPr id="3" name="コンテンツ プレースホルダー 2">
            <a:extLst>
              <a:ext uri="{FF2B5EF4-FFF2-40B4-BE49-F238E27FC236}">
                <a16:creationId xmlns:a16="http://schemas.microsoft.com/office/drawing/2014/main" id="{2D33D1B1-ECC1-7235-1CE1-81A07FAC8E21}"/>
              </a:ext>
            </a:extLst>
          </p:cNvPr>
          <p:cNvSpPr>
            <a:spLocks noGrp="1"/>
          </p:cNvSpPr>
          <p:nvPr>
            <p:ph idx="1"/>
          </p:nvPr>
        </p:nvSpPr>
        <p:spPr>
          <a:xfrm>
            <a:off x="838200" y="1825624"/>
            <a:ext cx="10600426" cy="5032375"/>
          </a:xfrm>
        </p:spPr>
        <p:txBody>
          <a:bodyPr>
            <a:normAutofit/>
          </a:bodyPr>
          <a:lstStyle/>
          <a:p>
            <a:pPr marL="0" indent="0">
              <a:lnSpc>
                <a:spcPts val="3300"/>
              </a:lnSpc>
              <a:buNone/>
            </a:pPr>
            <a:r>
              <a:rPr kumimoji="1" lang="ja-JP" altLang="en-US" sz="2200" dirty="0"/>
              <a:t>　就労支援は「働きながら生活を組み立てること」が重要であるため、生活全体を見据えた「暮らしのあり方」を柱に、利用者の個別性に合わせた支援を提供するものである。</a:t>
            </a:r>
            <a:endParaRPr kumimoji="1" lang="en-US" altLang="ja-JP" sz="2200" dirty="0"/>
          </a:p>
          <a:p>
            <a:pPr marL="0" indent="0">
              <a:buNone/>
            </a:pPr>
            <a:endParaRPr lang="en-US" altLang="ja-JP" sz="600" dirty="0"/>
          </a:p>
          <a:p>
            <a:pPr marL="0" indent="0">
              <a:lnSpc>
                <a:spcPts val="3300"/>
              </a:lnSpc>
              <a:buNone/>
            </a:pPr>
            <a:r>
              <a:rPr kumimoji="1" lang="ja-JP" altLang="en-US" sz="2000" dirty="0"/>
              <a:t>　</a:t>
            </a:r>
            <a:r>
              <a:rPr kumimoji="1" lang="ja-JP" altLang="en-US" sz="2200" dirty="0"/>
              <a:t>そのため、「就労支援事業所における個別支援の捉え方」の視点を常に意識しながら、モデル事例を活用したグループワークにより、支援内容や連携等について検討しながら、個別支援計画を</a:t>
            </a:r>
            <a:r>
              <a:rPr lang="ja-JP" altLang="en-US" sz="2200" dirty="0"/>
              <a:t>作成</a:t>
            </a:r>
            <a:r>
              <a:rPr kumimoji="1" lang="ja-JP" altLang="en-US" sz="2200" dirty="0"/>
              <a:t>する。</a:t>
            </a:r>
            <a:endParaRPr kumimoji="1" lang="en-US" altLang="ja-JP" sz="2200" dirty="0"/>
          </a:p>
          <a:p>
            <a:pPr marL="0" indent="0">
              <a:buNone/>
            </a:pPr>
            <a:endParaRPr kumimoji="1" lang="en-US" altLang="ja-JP" sz="600" dirty="0"/>
          </a:p>
          <a:p>
            <a:pPr marL="0" indent="0">
              <a:lnSpc>
                <a:spcPts val="3300"/>
              </a:lnSpc>
              <a:buNone/>
            </a:pPr>
            <a:r>
              <a:rPr lang="ja-JP" altLang="en-US" sz="2000" dirty="0"/>
              <a:t>　</a:t>
            </a:r>
            <a:r>
              <a:rPr lang="ja-JP" altLang="en-US" sz="2200" dirty="0"/>
              <a:t>しかし、あくまでも個別支援計画作成が目的ではなく、作成のプロセスの中で、サービス管理責任者として、ケアマネジメント、コンプライアンス、地域ネットワークづくりについて、より多くの気づきと意識が得られるよう、演習を組み立てる。</a:t>
            </a:r>
            <a:endParaRPr kumimoji="1" lang="ja-JP" altLang="en-US" sz="2200" dirty="0"/>
          </a:p>
        </p:txBody>
      </p:sp>
      <p:sp>
        <p:nvSpPr>
          <p:cNvPr id="4" name="スライド番号プレースホルダー 3">
            <a:extLst>
              <a:ext uri="{FF2B5EF4-FFF2-40B4-BE49-F238E27FC236}">
                <a16:creationId xmlns:a16="http://schemas.microsoft.com/office/drawing/2014/main" id="{EF315086-0FC8-3E24-ADF6-80B7AABFA0AB}"/>
              </a:ext>
            </a:extLst>
          </p:cNvPr>
          <p:cNvSpPr>
            <a:spLocks noGrp="1"/>
          </p:cNvSpPr>
          <p:nvPr>
            <p:ph type="sldNum" sz="quarter" idx="12"/>
          </p:nvPr>
        </p:nvSpPr>
        <p:spPr/>
        <p:txBody>
          <a:bodyPr/>
          <a:lstStyle/>
          <a:p>
            <a:fld id="{C339E4E8-780C-47DA-9976-8D59F520AA81}" type="slidenum">
              <a:rPr kumimoji="1" lang="ja-JP" altLang="en-US" smtClean="0"/>
              <a:t>11</a:t>
            </a:fld>
            <a:endParaRPr kumimoji="1" lang="ja-JP" altLang="en-US"/>
          </a:p>
        </p:txBody>
      </p:sp>
    </p:spTree>
    <p:extLst>
      <p:ext uri="{BB962C8B-B14F-4D97-AF65-F5344CB8AC3E}">
        <p14:creationId xmlns:p14="http://schemas.microsoft.com/office/powerpoint/2010/main" val="17597367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A40193B-2EDC-C502-D52E-782A4B3F708A}"/>
              </a:ext>
            </a:extLst>
          </p:cNvPr>
          <p:cNvSpPr>
            <a:spLocks noGrp="1"/>
          </p:cNvSpPr>
          <p:nvPr>
            <p:ph type="title"/>
          </p:nvPr>
        </p:nvSpPr>
        <p:spPr/>
        <p:txBody>
          <a:bodyPr/>
          <a:lstStyle/>
          <a:p>
            <a:pPr algn="ctr"/>
            <a:r>
              <a:rPr kumimoji="1" lang="ja-JP" altLang="en-US" dirty="0"/>
              <a:t>科目概要</a:t>
            </a:r>
          </a:p>
        </p:txBody>
      </p:sp>
      <p:sp>
        <p:nvSpPr>
          <p:cNvPr id="3" name="コンテンツ プレースホルダー 2">
            <a:extLst>
              <a:ext uri="{FF2B5EF4-FFF2-40B4-BE49-F238E27FC236}">
                <a16:creationId xmlns:a16="http://schemas.microsoft.com/office/drawing/2014/main" id="{C2F17AED-9A7E-A08C-1D59-BB8AD5C10742}"/>
              </a:ext>
            </a:extLst>
          </p:cNvPr>
          <p:cNvSpPr>
            <a:spLocks noGrp="1"/>
          </p:cNvSpPr>
          <p:nvPr>
            <p:ph idx="1"/>
          </p:nvPr>
        </p:nvSpPr>
        <p:spPr>
          <a:xfrm>
            <a:off x="838200" y="1825625"/>
            <a:ext cx="10833340" cy="4351338"/>
          </a:xfrm>
        </p:spPr>
        <p:txBody>
          <a:bodyPr>
            <a:normAutofit fontScale="92500" lnSpcReduction="10000"/>
          </a:bodyPr>
          <a:lstStyle/>
          <a:p>
            <a:pPr>
              <a:lnSpc>
                <a:spcPct val="150000"/>
              </a:lnSpc>
              <a:buFont typeface="Wingdings" panose="05000000000000000000" pitchFamily="2" charset="2"/>
              <a:buChar char="Ø"/>
            </a:pPr>
            <a:r>
              <a:rPr kumimoji="1" lang="ja-JP" altLang="en-US" dirty="0"/>
              <a:t>就労系サービスや就労支援に関するサービス提供プロセス</a:t>
            </a:r>
            <a:endParaRPr kumimoji="1" lang="en-US" altLang="ja-JP" dirty="0"/>
          </a:p>
          <a:p>
            <a:pPr>
              <a:lnSpc>
                <a:spcPct val="150000"/>
              </a:lnSpc>
              <a:buFont typeface="Wingdings" panose="05000000000000000000" pitchFamily="2" charset="2"/>
              <a:buChar char="Ø"/>
            </a:pPr>
            <a:r>
              <a:rPr lang="ja-JP" altLang="en-US" dirty="0"/>
              <a:t>就労系サービスに関する個別支援計画を核としたサービス管理</a:t>
            </a:r>
            <a:endParaRPr lang="en-US" altLang="ja-JP" dirty="0"/>
          </a:p>
          <a:p>
            <a:pPr>
              <a:lnSpc>
                <a:spcPct val="150000"/>
              </a:lnSpc>
              <a:buFont typeface="Wingdings" panose="05000000000000000000" pitchFamily="2" charset="2"/>
              <a:buChar char="Ø"/>
            </a:pPr>
            <a:r>
              <a:rPr kumimoji="1" lang="ja-JP" altLang="en-US" dirty="0"/>
              <a:t>相談支援専門員と就労系サービスにおけるサービス管理責任者の連携、サービス等利用計画と個別支援計画の関係性</a:t>
            </a:r>
            <a:endParaRPr kumimoji="1" lang="en-US" altLang="ja-JP" dirty="0"/>
          </a:p>
          <a:p>
            <a:pPr>
              <a:lnSpc>
                <a:spcPct val="150000"/>
              </a:lnSpc>
              <a:buFont typeface="Wingdings" panose="05000000000000000000" pitchFamily="2" charset="2"/>
              <a:buChar char="Ø"/>
            </a:pPr>
            <a:r>
              <a:rPr lang="ja-JP" altLang="en-US" dirty="0"/>
              <a:t>就労系サービスや就労支援に関する関係機関等との連携</a:t>
            </a:r>
            <a:endParaRPr lang="en-US" altLang="ja-JP" dirty="0"/>
          </a:p>
          <a:p>
            <a:pPr marL="0" indent="0">
              <a:buNone/>
            </a:pPr>
            <a:endParaRPr kumimoji="1" lang="en-US" altLang="ja-JP" dirty="0"/>
          </a:p>
          <a:p>
            <a:pPr marL="0" indent="0" algn="ctr">
              <a:buNone/>
            </a:pPr>
            <a:r>
              <a:rPr lang="ja-JP" altLang="en-US" dirty="0"/>
              <a:t>以上について、事例に基づく演習を実施する</a:t>
            </a:r>
            <a:endParaRPr kumimoji="1" lang="ja-JP" altLang="en-US" dirty="0"/>
          </a:p>
        </p:txBody>
      </p:sp>
      <p:sp>
        <p:nvSpPr>
          <p:cNvPr id="4" name="スライド番号プレースホルダー 3">
            <a:extLst>
              <a:ext uri="{FF2B5EF4-FFF2-40B4-BE49-F238E27FC236}">
                <a16:creationId xmlns:a16="http://schemas.microsoft.com/office/drawing/2014/main" id="{2E1447C5-93BA-2C61-1032-E1A745AFB092}"/>
              </a:ext>
            </a:extLst>
          </p:cNvPr>
          <p:cNvSpPr>
            <a:spLocks noGrp="1"/>
          </p:cNvSpPr>
          <p:nvPr>
            <p:ph type="sldNum" sz="quarter" idx="12"/>
          </p:nvPr>
        </p:nvSpPr>
        <p:spPr/>
        <p:txBody>
          <a:bodyPr/>
          <a:lstStyle/>
          <a:p>
            <a:fld id="{C339E4E8-780C-47DA-9976-8D59F520AA81}" type="slidenum">
              <a:rPr kumimoji="1" lang="ja-JP" altLang="en-US" smtClean="0"/>
              <a:t>12</a:t>
            </a:fld>
            <a:endParaRPr kumimoji="1" lang="ja-JP" altLang="en-US"/>
          </a:p>
        </p:txBody>
      </p:sp>
    </p:spTree>
    <p:extLst>
      <p:ext uri="{BB962C8B-B14F-4D97-AF65-F5344CB8AC3E}">
        <p14:creationId xmlns:p14="http://schemas.microsoft.com/office/powerpoint/2010/main" val="40236983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663DCC8-514D-91F5-D473-B27BA170848E}"/>
              </a:ext>
            </a:extLst>
          </p:cNvPr>
          <p:cNvSpPr>
            <a:spLocks noGrp="1"/>
          </p:cNvSpPr>
          <p:nvPr>
            <p:ph type="title"/>
          </p:nvPr>
        </p:nvSpPr>
        <p:spPr/>
        <p:txBody>
          <a:bodyPr/>
          <a:lstStyle/>
          <a:p>
            <a:pPr algn="ctr"/>
            <a:r>
              <a:rPr kumimoji="1" lang="ja-JP" altLang="en-US" dirty="0"/>
              <a:t>指導ポイント</a:t>
            </a:r>
          </a:p>
        </p:txBody>
      </p:sp>
      <p:sp>
        <p:nvSpPr>
          <p:cNvPr id="4" name="コンテンツ プレースホルダー 2">
            <a:extLst>
              <a:ext uri="{FF2B5EF4-FFF2-40B4-BE49-F238E27FC236}">
                <a16:creationId xmlns:a16="http://schemas.microsoft.com/office/drawing/2014/main" id="{67CD2C90-E7D4-9285-888F-06F83E94CD0A}"/>
              </a:ext>
            </a:extLst>
          </p:cNvPr>
          <p:cNvSpPr>
            <a:spLocks noGrp="1"/>
          </p:cNvSpPr>
          <p:nvPr>
            <p:ph idx="1"/>
          </p:nvPr>
        </p:nvSpPr>
        <p:spPr>
          <a:xfrm>
            <a:off x="838200" y="1825624"/>
            <a:ext cx="10515600" cy="5032375"/>
          </a:xfrm>
        </p:spPr>
        <p:txBody>
          <a:bodyPr>
            <a:normAutofit/>
          </a:bodyPr>
          <a:lstStyle/>
          <a:p>
            <a:pPr marL="0" indent="0">
              <a:buNone/>
            </a:pPr>
            <a:r>
              <a:rPr lang="ja-JP" altLang="en-US" dirty="0"/>
              <a:t>就労支援は「働きながら生活を組み立てること」が重要。</a:t>
            </a:r>
            <a:endParaRPr lang="en-US" altLang="ja-JP" dirty="0"/>
          </a:p>
          <a:p>
            <a:pPr marL="0" indent="0">
              <a:buNone/>
            </a:pPr>
            <a:endParaRPr lang="en-US" altLang="ja-JP" sz="1200" dirty="0"/>
          </a:p>
          <a:p>
            <a:pPr marL="0" indent="0">
              <a:lnSpc>
                <a:spcPct val="150000"/>
              </a:lnSpc>
              <a:buNone/>
            </a:pPr>
            <a:r>
              <a:rPr lang="ja-JP" altLang="en-US" dirty="0"/>
              <a:t>生活全体を見据えた「暮らしのあり方」を柱に、利用者の個別性に合わせた支援を提供するために、主に</a:t>
            </a:r>
            <a:r>
              <a:rPr lang="ja-JP" altLang="en-US" b="1" u="sng" dirty="0"/>
              <a:t>５つの視点</a:t>
            </a:r>
            <a:r>
              <a:rPr lang="ja-JP" altLang="en-US" dirty="0"/>
              <a:t>が求められる。</a:t>
            </a:r>
            <a:endParaRPr lang="en-US" altLang="ja-JP" dirty="0"/>
          </a:p>
          <a:p>
            <a:pPr marL="0" indent="0">
              <a:buNone/>
            </a:pPr>
            <a:endParaRPr lang="en-US" altLang="ja-JP" sz="1200" dirty="0"/>
          </a:p>
          <a:p>
            <a:pPr marL="0" indent="0">
              <a:lnSpc>
                <a:spcPct val="150000"/>
              </a:lnSpc>
              <a:buNone/>
            </a:pPr>
            <a:r>
              <a:rPr lang="ja-JP" altLang="en-US" dirty="0"/>
              <a:t>これらの視点に気づき、それを意識しながら支援することを伝える。</a:t>
            </a:r>
            <a:endParaRPr lang="en-US" altLang="ja-JP" dirty="0"/>
          </a:p>
        </p:txBody>
      </p:sp>
      <p:sp>
        <p:nvSpPr>
          <p:cNvPr id="3" name="スライド番号プレースホルダー 2">
            <a:extLst>
              <a:ext uri="{FF2B5EF4-FFF2-40B4-BE49-F238E27FC236}">
                <a16:creationId xmlns:a16="http://schemas.microsoft.com/office/drawing/2014/main" id="{A35A263E-2AFE-6506-DC3E-5456DDC50603}"/>
              </a:ext>
            </a:extLst>
          </p:cNvPr>
          <p:cNvSpPr>
            <a:spLocks noGrp="1"/>
          </p:cNvSpPr>
          <p:nvPr>
            <p:ph type="sldNum" sz="quarter" idx="12"/>
          </p:nvPr>
        </p:nvSpPr>
        <p:spPr/>
        <p:txBody>
          <a:bodyPr/>
          <a:lstStyle/>
          <a:p>
            <a:fld id="{C339E4E8-780C-47DA-9976-8D59F520AA81}" type="slidenum">
              <a:rPr kumimoji="1" lang="ja-JP" altLang="en-US" smtClean="0"/>
              <a:t>13</a:t>
            </a:fld>
            <a:endParaRPr kumimoji="1" lang="ja-JP" altLang="en-US"/>
          </a:p>
        </p:txBody>
      </p:sp>
    </p:spTree>
    <p:extLst>
      <p:ext uri="{BB962C8B-B14F-4D97-AF65-F5344CB8AC3E}">
        <p14:creationId xmlns:p14="http://schemas.microsoft.com/office/powerpoint/2010/main" val="654749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D5E67F7-D044-1E47-D2AD-5D3220791FC7}"/>
              </a:ext>
            </a:extLst>
          </p:cNvPr>
          <p:cNvSpPr>
            <a:spLocks noGrp="1"/>
          </p:cNvSpPr>
          <p:nvPr>
            <p:ph type="title"/>
          </p:nvPr>
        </p:nvSpPr>
        <p:spPr/>
        <p:txBody>
          <a:bodyPr/>
          <a:lstStyle/>
          <a:p>
            <a:pPr algn="ctr"/>
            <a:r>
              <a:rPr kumimoji="1" lang="ja-JP" altLang="en-US" dirty="0"/>
              <a:t>５つの視点</a:t>
            </a:r>
          </a:p>
        </p:txBody>
      </p:sp>
      <p:sp>
        <p:nvSpPr>
          <p:cNvPr id="3" name="コンテンツ プレースホルダー 2">
            <a:extLst>
              <a:ext uri="{FF2B5EF4-FFF2-40B4-BE49-F238E27FC236}">
                <a16:creationId xmlns:a16="http://schemas.microsoft.com/office/drawing/2014/main" id="{C8398F6E-C30C-3208-3AA7-3A8762272F33}"/>
              </a:ext>
            </a:extLst>
          </p:cNvPr>
          <p:cNvSpPr>
            <a:spLocks noGrp="1"/>
          </p:cNvSpPr>
          <p:nvPr>
            <p:ph idx="1"/>
          </p:nvPr>
        </p:nvSpPr>
        <p:spPr>
          <a:xfrm>
            <a:off x="838200" y="2139523"/>
            <a:ext cx="10515600" cy="4351338"/>
          </a:xfrm>
        </p:spPr>
        <p:txBody>
          <a:bodyPr>
            <a:normAutofit/>
          </a:bodyPr>
          <a:lstStyle/>
          <a:p>
            <a:pPr marL="514350" indent="-514350">
              <a:buFont typeface="+mj-ea"/>
              <a:buAutoNum type="circleNumDbPlain"/>
            </a:pPr>
            <a:r>
              <a:rPr kumimoji="1" lang="ja-JP" altLang="en-US" sz="3600" dirty="0"/>
              <a:t>働くことの意義と就労の場との関係</a:t>
            </a:r>
            <a:endParaRPr kumimoji="1" lang="en-US" altLang="ja-JP" sz="3600" dirty="0"/>
          </a:p>
          <a:p>
            <a:pPr marL="514350" indent="-514350">
              <a:buFont typeface="+mj-ea"/>
              <a:buAutoNum type="circleNumDbPlain"/>
            </a:pPr>
            <a:r>
              <a:rPr kumimoji="1" lang="ja-JP" altLang="en-US" sz="3600" dirty="0"/>
              <a:t>生活支援と就労支援を一体的に継続して実施</a:t>
            </a:r>
            <a:endParaRPr kumimoji="1" lang="en-US" altLang="ja-JP" sz="3600" dirty="0"/>
          </a:p>
          <a:p>
            <a:pPr marL="514350" indent="-514350">
              <a:buFont typeface="+mj-ea"/>
              <a:buAutoNum type="circleNumDbPlain"/>
            </a:pPr>
            <a:r>
              <a:rPr kumimoji="1" lang="ja-JP" altLang="en-US" sz="3600" dirty="0"/>
              <a:t>利用者が自分の人生の主人公となることを支援</a:t>
            </a:r>
            <a:endParaRPr kumimoji="1" lang="en-US" altLang="ja-JP" sz="3600" dirty="0"/>
          </a:p>
          <a:p>
            <a:pPr marL="514350" indent="-514350">
              <a:buFont typeface="+mj-ea"/>
              <a:buAutoNum type="circleNumDbPlain"/>
            </a:pPr>
            <a:r>
              <a:rPr kumimoji="1" lang="ja-JP" altLang="en-US" sz="3600" dirty="0"/>
              <a:t>地域ネットワークの構築と活用</a:t>
            </a:r>
            <a:endParaRPr kumimoji="1" lang="en-US" altLang="ja-JP" sz="3600" dirty="0"/>
          </a:p>
          <a:p>
            <a:pPr marL="514350" indent="-514350">
              <a:buFont typeface="+mj-ea"/>
              <a:buAutoNum type="circleNumDbPlain"/>
            </a:pPr>
            <a:r>
              <a:rPr kumimoji="1" lang="ja-JP" altLang="en-US" sz="3600" dirty="0"/>
              <a:t>ケアマネジメントの視点を活用する</a:t>
            </a:r>
          </a:p>
        </p:txBody>
      </p:sp>
      <p:sp>
        <p:nvSpPr>
          <p:cNvPr id="4" name="スライド番号プレースホルダー 3">
            <a:extLst>
              <a:ext uri="{FF2B5EF4-FFF2-40B4-BE49-F238E27FC236}">
                <a16:creationId xmlns:a16="http://schemas.microsoft.com/office/drawing/2014/main" id="{A94898D0-0F92-7949-893E-6500513464CD}"/>
              </a:ext>
            </a:extLst>
          </p:cNvPr>
          <p:cNvSpPr>
            <a:spLocks noGrp="1"/>
          </p:cNvSpPr>
          <p:nvPr>
            <p:ph type="sldNum" sz="quarter" idx="12"/>
          </p:nvPr>
        </p:nvSpPr>
        <p:spPr/>
        <p:txBody>
          <a:bodyPr/>
          <a:lstStyle/>
          <a:p>
            <a:fld id="{C339E4E8-780C-47DA-9976-8D59F520AA81}" type="slidenum">
              <a:rPr kumimoji="1" lang="ja-JP" altLang="en-US" smtClean="0"/>
              <a:t>14</a:t>
            </a:fld>
            <a:endParaRPr kumimoji="1" lang="ja-JP" altLang="en-US"/>
          </a:p>
        </p:txBody>
      </p:sp>
    </p:spTree>
    <p:extLst>
      <p:ext uri="{BB962C8B-B14F-4D97-AF65-F5344CB8AC3E}">
        <p14:creationId xmlns:p14="http://schemas.microsoft.com/office/powerpoint/2010/main" val="15185369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BB59506-0355-1322-B594-3B2F16E7AD53}"/>
              </a:ext>
            </a:extLst>
          </p:cNvPr>
          <p:cNvSpPr>
            <a:spLocks noGrp="1"/>
          </p:cNvSpPr>
          <p:nvPr>
            <p:ph type="title"/>
          </p:nvPr>
        </p:nvSpPr>
        <p:spPr/>
        <p:txBody>
          <a:bodyPr>
            <a:normAutofit/>
          </a:bodyPr>
          <a:lstStyle/>
          <a:p>
            <a:r>
              <a:rPr kumimoji="1" lang="ja-JP" altLang="en-US" sz="3600" dirty="0"/>
              <a:t>①働くことの意義と就労の場との関係</a:t>
            </a:r>
          </a:p>
        </p:txBody>
      </p:sp>
      <p:sp>
        <p:nvSpPr>
          <p:cNvPr id="3" name="コンテンツ プレースホルダー 2">
            <a:extLst>
              <a:ext uri="{FF2B5EF4-FFF2-40B4-BE49-F238E27FC236}">
                <a16:creationId xmlns:a16="http://schemas.microsoft.com/office/drawing/2014/main" id="{F6332B01-D21E-BBC6-294B-01559C28FFD4}"/>
              </a:ext>
            </a:extLst>
          </p:cNvPr>
          <p:cNvSpPr>
            <a:spLocks noGrp="1"/>
          </p:cNvSpPr>
          <p:nvPr>
            <p:ph idx="1"/>
          </p:nvPr>
        </p:nvSpPr>
        <p:spPr>
          <a:xfrm>
            <a:off x="838200" y="1825624"/>
            <a:ext cx="10764328" cy="5032375"/>
          </a:xfrm>
        </p:spPr>
        <p:txBody>
          <a:bodyPr>
            <a:normAutofit lnSpcReduction="10000"/>
          </a:bodyPr>
          <a:lstStyle/>
          <a:p>
            <a:pPr marL="0" indent="0">
              <a:lnSpc>
                <a:spcPct val="150000"/>
              </a:lnSpc>
              <a:buNone/>
            </a:pPr>
            <a:r>
              <a:rPr kumimoji="1" lang="ja-JP" altLang="en-US" sz="2400" dirty="0"/>
              <a:t>「一般就労（企業就労）なのか、福祉的就労なのか」</a:t>
            </a:r>
            <a:r>
              <a:rPr lang="ja-JP" altLang="en-US" sz="2400" dirty="0"/>
              <a:t>これは二分するということではなく、</a:t>
            </a:r>
            <a:endParaRPr lang="en-US" altLang="ja-JP" sz="2400" dirty="0"/>
          </a:p>
          <a:p>
            <a:pPr marL="0" indent="0">
              <a:buNone/>
            </a:pPr>
            <a:endParaRPr lang="en-US" altLang="ja-JP" sz="500" dirty="0"/>
          </a:p>
          <a:p>
            <a:pPr marL="0" indent="0">
              <a:lnSpc>
                <a:spcPct val="150000"/>
              </a:lnSpc>
              <a:buNone/>
            </a:pPr>
            <a:r>
              <a:rPr lang="ja-JP" altLang="en-US" sz="2400" dirty="0"/>
              <a:t>利用者のニーズが</a:t>
            </a:r>
            <a:r>
              <a:rPr lang="ja-JP" altLang="en-US" sz="2400" u="sng" dirty="0"/>
              <a:t>賃金を得ることなのか</a:t>
            </a:r>
            <a:r>
              <a:rPr lang="ja-JP" altLang="en-US" sz="2400" dirty="0"/>
              <a:t>、</a:t>
            </a:r>
            <a:r>
              <a:rPr lang="ja-JP" altLang="en-US" sz="2400" u="sng" dirty="0"/>
              <a:t>工賃を得ることなのか</a:t>
            </a:r>
            <a:r>
              <a:rPr lang="ja-JP" altLang="en-US" sz="2400" dirty="0"/>
              <a:t>、</a:t>
            </a:r>
            <a:r>
              <a:rPr lang="ja-JP" altLang="en-US" sz="2400" u="sng" dirty="0"/>
              <a:t>社会参加なのか</a:t>
            </a:r>
            <a:r>
              <a:rPr lang="ja-JP" altLang="en-US" sz="2400" dirty="0"/>
              <a:t>、</a:t>
            </a:r>
            <a:r>
              <a:rPr lang="ja-JP" altLang="en-US" sz="2400" u="sng" dirty="0"/>
              <a:t>訓練の場なのか</a:t>
            </a:r>
            <a:r>
              <a:rPr lang="ja-JP" altLang="en-US" sz="2400" dirty="0"/>
              <a:t>を適切に見立て、</a:t>
            </a:r>
            <a:endParaRPr lang="en-US" altLang="ja-JP" sz="2400" dirty="0"/>
          </a:p>
          <a:p>
            <a:pPr marL="0" indent="0">
              <a:lnSpc>
                <a:spcPct val="150000"/>
              </a:lnSpc>
              <a:buNone/>
            </a:pPr>
            <a:r>
              <a:rPr lang="ja-JP" altLang="en-US" sz="2400" dirty="0"/>
              <a:t>（例えば、訓練の場であるならば、働くことを訓練するのか、一般就労に向けての訓練なのか等）</a:t>
            </a:r>
            <a:endParaRPr lang="en-US" altLang="ja-JP" sz="2400" dirty="0"/>
          </a:p>
          <a:p>
            <a:pPr marL="0" indent="0">
              <a:buNone/>
            </a:pPr>
            <a:endParaRPr lang="en-US" altLang="ja-JP" sz="500" dirty="0"/>
          </a:p>
          <a:p>
            <a:pPr marL="0" indent="0">
              <a:lnSpc>
                <a:spcPct val="160000"/>
              </a:lnSpc>
              <a:buNone/>
            </a:pPr>
            <a:r>
              <a:rPr lang="ja-JP" altLang="en-US" sz="2400" dirty="0"/>
              <a:t>支援者には、目的を把握した支援体制の構築に向けた取り組みが求められていることを認識する。</a:t>
            </a:r>
            <a:endParaRPr kumimoji="1" lang="ja-JP" altLang="en-US" sz="2400" dirty="0"/>
          </a:p>
        </p:txBody>
      </p:sp>
      <p:sp>
        <p:nvSpPr>
          <p:cNvPr id="4" name="スライド番号プレースホルダー 3">
            <a:extLst>
              <a:ext uri="{FF2B5EF4-FFF2-40B4-BE49-F238E27FC236}">
                <a16:creationId xmlns:a16="http://schemas.microsoft.com/office/drawing/2014/main" id="{312CF675-0B98-662B-10D3-9CA6F307516C}"/>
              </a:ext>
            </a:extLst>
          </p:cNvPr>
          <p:cNvSpPr>
            <a:spLocks noGrp="1"/>
          </p:cNvSpPr>
          <p:nvPr>
            <p:ph type="sldNum" sz="quarter" idx="12"/>
          </p:nvPr>
        </p:nvSpPr>
        <p:spPr/>
        <p:txBody>
          <a:bodyPr/>
          <a:lstStyle/>
          <a:p>
            <a:fld id="{C339E4E8-780C-47DA-9976-8D59F520AA81}" type="slidenum">
              <a:rPr kumimoji="1" lang="ja-JP" altLang="en-US" smtClean="0"/>
              <a:t>15</a:t>
            </a:fld>
            <a:endParaRPr kumimoji="1" lang="ja-JP" altLang="en-US"/>
          </a:p>
        </p:txBody>
      </p:sp>
    </p:spTree>
    <p:extLst>
      <p:ext uri="{BB962C8B-B14F-4D97-AF65-F5344CB8AC3E}">
        <p14:creationId xmlns:p14="http://schemas.microsoft.com/office/powerpoint/2010/main" val="22668147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BB59506-0355-1322-B594-3B2F16E7AD53}"/>
              </a:ext>
            </a:extLst>
          </p:cNvPr>
          <p:cNvSpPr>
            <a:spLocks noGrp="1"/>
          </p:cNvSpPr>
          <p:nvPr>
            <p:ph type="title"/>
          </p:nvPr>
        </p:nvSpPr>
        <p:spPr/>
        <p:txBody>
          <a:bodyPr>
            <a:normAutofit/>
          </a:bodyPr>
          <a:lstStyle/>
          <a:p>
            <a:r>
              <a:rPr kumimoji="1" lang="ja-JP" altLang="en-US" sz="3600" dirty="0"/>
              <a:t>②生活支援と就労支援を一体的に継続して実施</a:t>
            </a:r>
          </a:p>
        </p:txBody>
      </p:sp>
      <p:sp>
        <p:nvSpPr>
          <p:cNvPr id="3" name="コンテンツ プレースホルダー 2">
            <a:extLst>
              <a:ext uri="{FF2B5EF4-FFF2-40B4-BE49-F238E27FC236}">
                <a16:creationId xmlns:a16="http://schemas.microsoft.com/office/drawing/2014/main" id="{F6332B01-D21E-BBC6-294B-01559C28FFD4}"/>
              </a:ext>
            </a:extLst>
          </p:cNvPr>
          <p:cNvSpPr>
            <a:spLocks noGrp="1"/>
          </p:cNvSpPr>
          <p:nvPr>
            <p:ph idx="1"/>
          </p:nvPr>
        </p:nvSpPr>
        <p:spPr>
          <a:xfrm>
            <a:off x="838200" y="1825624"/>
            <a:ext cx="10515600" cy="5032375"/>
          </a:xfrm>
        </p:spPr>
        <p:txBody>
          <a:bodyPr>
            <a:normAutofit/>
          </a:bodyPr>
          <a:lstStyle/>
          <a:p>
            <a:pPr marL="0" indent="0">
              <a:buNone/>
            </a:pPr>
            <a:endParaRPr kumimoji="1" lang="en-US" altLang="ja-JP" sz="3200" dirty="0"/>
          </a:p>
          <a:p>
            <a:pPr marL="0" indent="0">
              <a:lnSpc>
                <a:spcPct val="150000"/>
              </a:lnSpc>
              <a:buNone/>
            </a:pPr>
            <a:r>
              <a:rPr lang="ja-JP" altLang="en-US" sz="3200" dirty="0"/>
              <a:t>　</a:t>
            </a:r>
            <a:r>
              <a:rPr kumimoji="1" lang="ja-JP" altLang="en-US" sz="3200" dirty="0"/>
              <a:t>今よりも、より良い暮らしを営みたいと願う利用者の願いを汲みながら、「働きながら暮らす」という視点を大切にする。</a:t>
            </a:r>
          </a:p>
        </p:txBody>
      </p:sp>
      <p:sp>
        <p:nvSpPr>
          <p:cNvPr id="4" name="スライド番号プレースホルダー 3">
            <a:extLst>
              <a:ext uri="{FF2B5EF4-FFF2-40B4-BE49-F238E27FC236}">
                <a16:creationId xmlns:a16="http://schemas.microsoft.com/office/drawing/2014/main" id="{D7A1CAD7-A3BA-304D-F832-938DF4489A9C}"/>
              </a:ext>
            </a:extLst>
          </p:cNvPr>
          <p:cNvSpPr>
            <a:spLocks noGrp="1"/>
          </p:cNvSpPr>
          <p:nvPr>
            <p:ph type="sldNum" sz="quarter" idx="12"/>
          </p:nvPr>
        </p:nvSpPr>
        <p:spPr/>
        <p:txBody>
          <a:bodyPr/>
          <a:lstStyle/>
          <a:p>
            <a:fld id="{C339E4E8-780C-47DA-9976-8D59F520AA81}" type="slidenum">
              <a:rPr kumimoji="1" lang="ja-JP" altLang="en-US" smtClean="0"/>
              <a:t>16</a:t>
            </a:fld>
            <a:endParaRPr kumimoji="1" lang="ja-JP" altLang="en-US"/>
          </a:p>
        </p:txBody>
      </p:sp>
    </p:spTree>
    <p:extLst>
      <p:ext uri="{BB962C8B-B14F-4D97-AF65-F5344CB8AC3E}">
        <p14:creationId xmlns:p14="http://schemas.microsoft.com/office/powerpoint/2010/main" val="37842384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BB59506-0355-1322-B594-3B2F16E7AD53}"/>
              </a:ext>
            </a:extLst>
          </p:cNvPr>
          <p:cNvSpPr>
            <a:spLocks noGrp="1"/>
          </p:cNvSpPr>
          <p:nvPr>
            <p:ph type="title"/>
          </p:nvPr>
        </p:nvSpPr>
        <p:spPr/>
        <p:txBody>
          <a:bodyPr>
            <a:normAutofit/>
          </a:bodyPr>
          <a:lstStyle/>
          <a:p>
            <a:r>
              <a:rPr kumimoji="1" lang="ja-JP" altLang="en-US" sz="3600" dirty="0"/>
              <a:t>③利用者が自分の人生の主人公となることを支援</a:t>
            </a:r>
          </a:p>
        </p:txBody>
      </p:sp>
      <p:sp>
        <p:nvSpPr>
          <p:cNvPr id="3" name="コンテンツ プレースホルダー 2">
            <a:extLst>
              <a:ext uri="{FF2B5EF4-FFF2-40B4-BE49-F238E27FC236}">
                <a16:creationId xmlns:a16="http://schemas.microsoft.com/office/drawing/2014/main" id="{F6332B01-D21E-BBC6-294B-01559C28FFD4}"/>
              </a:ext>
            </a:extLst>
          </p:cNvPr>
          <p:cNvSpPr>
            <a:spLocks noGrp="1"/>
          </p:cNvSpPr>
          <p:nvPr>
            <p:ph idx="1"/>
          </p:nvPr>
        </p:nvSpPr>
        <p:spPr>
          <a:xfrm>
            <a:off x="838200" y="1825624"/>
            <a:ext cx="10515600" cy="5032375"/>
          </a:xfrm>
        </p:spPr>
        <p:txBody>
          <a:bodyPr>
            <a:normAutofit/>
          </a:bodyPr>
          <a:lstStyle/>
          <a:p>
            <a:pPr marL="0" indent="0">
              <a:buNone/>
            </a:pPr>
            <a:endParaRPr kumimoji="1" lang="en-US" altLang="ja-JP" sz="3200" dirty="0"/>
          </a:p>
          <a:p>
            <a:pPr marL="0" indent="0">
              <a:lnSpc>
                <a:spcPct val="150000"/>
              </a:lnSpc>
              <a:buNone/>
            </a:pPr>
            <a:r>
              <a:rPr lang="ja-JP" altLang="en-US" sz="3200" dirty="0"/>
              <a:t>　</a:t>
            </a:r>
            <a:r>
              <a:rPr kumimoji="1" lang="ja-JP" altLang="en-US" sz="3200" dirty="0"/>
              <a:t>仕事に就く前の準備、仕事を含む暮らしの持続、働く場からの引退まで、長期の展望を踏まえた支援が必要である。</a:t>
            </a:r>
          </a:p>
        </p:txBody>
      </p:sp>
      <p:sp>
        <p:nvSpPr>
          <p:cNvPr id="4" name="スライド番号プレースホルダー 3">
            <a:extLst>
              <a:ext uri="{FF2B5EF4-FFF2-40B4-BE49-F238E27FC236}">
                <a16:creationId xmlns:a16="http://schemas.microsoft.com/office/drawing/2014/main" id="{9D633DD9-66C2-AD55-FFB1-1ACC60863243}"/>
              </a:ext>
            </a:extLst>
          </p:cNvPr>
          <p:cNvSpPr>
            <a:spLocks noGrp="1"/>
          </p:cNvSpPr>
          <p:nvPr>
            <p:ph type="sldNum" sz="quarter" idx="12"/>
          </p:nvPr>
        </p:nvSpPr>
        <p:spPr/>
        <p:txBody>
          <a:bodyPr/>
          <a:lstStyle/>
          <a:p>
            <a:fld id="{C339E4E8-780C-47DA-9976-8D59F520AA81}" type="slidenum">
              <a:rPr kumimoji="1" lang="ja-JP" altLang="en-US" smtClean="0"/>
              <a:t>17</a:t>
            </a:fld>
            <a:endParaRPr kumimoji="1" lang="ja-JP" altLang="en-US"/>
          </a:p>
        </p:txBody>
      </p:sp>
    </p:spTree>
    <p:extLst>
      <p:ext uri="{BB962C8B-B14F-4D97-AF65-F5344CB8AC3E}">
        <p14:creationId xmlns:p14="http://schemas.microsoft.com/office/powerpoint/2010/main" val="20704487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BB59506-0355-1322-B594-3B2F16E7AD53}"/>
              </a:ext>
            </a:extLst>
          </p:cNvPr>
          <p:cNvSpPr>
            <a:spLocks noGrp="1"/>
          </p:cNvSpPr>
          <p:nvPr>
            <p:ph type="title"/>
          </p:nvPr>
        </p:nvSpPr>
        <p:spPr/>
        <p:txBody>
          <a:bodyPr>
            <a:normAutofit/>
          </a:bodyPr>
          <a:lstStyle/>
          <a:p>
            <a:r>
              <a:rPr kumimoji="1" lang="ja-JP" altLang="en-US" sz="3600" dirty="0"/>
              <a:t>④地域ネットワークの構築と活用</a:t>
            </a:r>
          </a:p>
        </p:txBody>
      </p:sp>
      <p:sp>
        <p:nvSpPr>
          <p:cNvPr id="3" name="コンテンツ プレースホルダー 2">
            <a:extLst>
              <a:ext uri="{FF2B5EF4-FFF2-40B4-BE49-F238E27FC236}">
                <a16:creationId xmlns:a16="http://schemas.microsoft.com/office/drawing/2014/main" id="{F6332B01-D21E-BBC6-294B-01559C28FFD4}"/>
              </a:ext>
            </a:extLst>
          </p:cNvPr>
          <p:cNvSpPr>
            <a:spLocks noGrp="1"/>
          </p:cNvSpPr>
          <p:nvPr>
            <p:ph idx="1"/>
          </p:nvPr>
        </p:nvSpPr>
        <p:spPr>
          <a:xfrm>
            <a:off x="838199" y="1825624"/>
            <a:ext cx="10816087" cy="5032375"/>
          </a:xfrm>
        </p:spPr>
        <p:txBody>
          <a:bodyPr>
            <a:normAutofit/>
          </a:bodyPr>
          <a:lstStyle/>
          <a:p>
            <a:pPr marL="0" indent="0">
              <a:lnSpc>
                <a:spcPct val="150000"/>
              </a:lnSpc>
              <a:buNone/>
            </a:pPr>
            <a:r>
              <a:rPr kumimoji="1" lang="ja-JP" altLang="en-US" dirty="0"/>
              <a:t>　利用者のニーズへ真摯に受け止め応えようとすると、自分たちの事業所の支援だけでは限界があることに気づき、企業、行政、他の福祉サービス等の地域社会資源の連携が必要な事を認識する。</a:t>
            </a:r>
            <a:endParaRPr kumimoji="1" lang="en-US" altLang="ja-JP" dirty="0"/>
          </a:p>
          <a:p>
            <a:pPr marL="0" indent="0">
              <a:buNone/>
            </a:pPr>
            <a:endParaRPr lang="en-US" altLang="ja-JP" sz="800" dirty="0"/>
          </a:p>
          <a:p>
            <a:pPr marL="0" indent="0">
              <a:lnSpc>
                <a:spcPct val="150000"/>
              </a:lnSpc>
              <a:buNone/>
            </a:pPr>
            <a:r>
              <a:rPr kumimoji="1" lang="ja-JP" altLang="en-US" dirty="0"/>
              <a:t>　また、地域ネットワークに参加することは、自分以外の人の考え方や見方を知り、自己覚知（じこかくち）や自己研鑽（じこけんさん）にも繋がることに気づくことが出来ることを伝える。</a:t>
            </a:r>
          </a:p>
        </p:txBody>
      </p:sp>
      <p:sp>
        <p:nvSpPr>
          <p:cNvPr id="4" name="スライド番号プレースホルダー 3">
            <a:extLst>
              <a:ext uri="{FF2B5EF4-FFF2-40B4-BE49-F238E27FC236}">
                <a16:creationId xmlns:a16="http://schemas.microsoft.com/office/drawing/2014/main" id="{255817AE-482B-C09E-E1E6-3B66D69EFDC0}"/>
              </a:ext>
            </a:extLst>
          </p:cNvPr>
          <p:cNvSpPr>
            <a:spLocks noGrp="1"/>
          </p:cNvSpPr>
          <p:nvPr>
            <p:ph type="sldNum" sz="quarter" idx="12"/>
          </p:nvPr>
        </p:nvSpPr>
        <p:spPr/>
        <p:txBody>
          <a:bodyPr/>
          <a:lstStyle/>
          <a:p>
            <a:fld id="{C339E4E8-780C-47DA-9976-8D59F520AA81}" type="slidenum">
              <a:rPr kumimoji="1" lang="ja-JP" altLang="en-US" smtClean="0"/>
              <a:t>18</a:t>
            </a:fld>
            <a:endParaRPr kumimoji="1" lang="ja-JP" altLang="en-US"/>
          </a:p>
        </p:txBody>
      </p:sp>
    </p:spTree>
    <p:extLst>
      <p:ext uri="{BB962C8B-B14F-4D97-AF65-F5344CB8AC3E}">
        <p14:creationId xmlns:p14="http://schemas.microsoft.com/office/powerpoint/2010/main" val="28582157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BB59506-0355-1322-B594-3B2F16E7AD53}"/>
              </a:ext>
            </a:extLst>
          </p:cNvPr>
          <p:cNvSpPr>
            <a:spLocks noGrp="1"/>
          </p:cNvSpPr>
          <p:nvPr>
            <p:ph type="title"/>
          </p:nvPr>
        </p:nvSpPr>
        <p:spPr/>
        <p:txBody>
          <a:bodyPr>
            <a:normAutofit/>
          </a:bodyPr>
          <a:lstStyle/>
          <a:p>
            <a:r>
              <a:rPr kumimoji="1" lang="ja-JP" altLang="en-US" sz="3600" dirty="0"/>
              <a:t>⑤ケアマネジメントの視点を活用する</a:t>
            </a:r>
          </a:p>
        </p:txBody>
      </p:sp>
      <p:sp>
        <p:nvSpPr>
          <p:cNvPr id="3" name="コンテンツ プレースホルダー 2">
            <a:extLst>
              <a:ext uri="{FF2B5EF4-FFF2-40B4-BE49-F238E27FC236}">
                <a16:creationId xmlns:a16="http://schemas.microsoft.com/office/drawing/2014/main" id="{F6332B01-D21E-BBC6-294B-01559C28FFD4}"/>
              </a:ext>
            </a:extLst>
          </p:cNvPr>
          <p:cNvSpPr>
            <a:spLocks noGrp="1"/>
          </p:cNvSpPr>
          <p:nvPr>
            <p:ph idx="1"/>
          </p:nvPr>
        </p:nvSpPr>
        <p:spPr>
          <a:xfrm>
            <a:off x="838200" y="1825624"/>
            <a:ext cx="10515600" cy="5032375"/>
          </a:xfrm>
        </p:spPr>
        <p:txBody>
          <a:bodyPr>
            <a:normAutofit/>
          </a:bodyPr>
          <a:lstStyle/>
          <a:p>
            <a:pPr marL="0" indent="0">
              <a:buNone/>
            </a:pPr>
            <a:endParaRPr kumimoji="1" lang="en-US" altLang="ja-JP" sz="3200" dirty="0"/>
          </a:p>
          <a:p>
            <a:pPr marL="0" indent="0">
              <a:lnSpc>
                <a:spcPct val="150000"/>
              </a:lnSpc>
              <a:buNone/>
            </a:pPr>
            <a:r>
              <a:rPr lang="ja-JP" altLang="en-US" sz="3200" dirty="0"/>
              <a:t>　</a:t>
            </a:r>
            <a:r>
              <a:rPr kumimoji="1" lang="ja-JP" altLang="en-US" sz="3200" dirty="0"/>
              <a:t>利用者の人生に寄り添い、「共に悩み、共に考える」という寄り添いの原点、パートナーシップを忘れず、利用者本位の支援をすることが大切。</a:t>
            </a:r>
          </a:p>
        </p:txBody>
      </p:sp>
      <p:sp>
        <p:nvSpPr>
          <p:cNvPr id="4" name="スライド番号プレースホルダー 3">
            <a:extLst>
              <a:ext uri="{FF2B5EF4-FFF2-40B4-BE49-F238E27FC236}">
                <a16:creationId xmlns:a16="http://schemas.microsoft.com/office/drawing/2014/main" id="{A7A6109D-9D1E-35A9-F52D-B2A39195FE43}"/>
              </a:ext>
            </a:extLst>
          </p:cNvPr>
          <p:cNvSpPr>
            <a:spLocks noGrp="1"/>
          </p:cNvSpPr>
          <p:nvPr>
            <p:ph type="sldNum" sz="quarter" idx="12"/>
          </p:nvPr>
        </p:nvSpPr>
        <p:spPr/>
        <p:txBody>
          <a:bodyPr/>
          <a:lstStyle/>
          <a:p>
            <a:fld id="{C339E4E8-780C-47DA-9976-8D59F520AA81}" type="slidenum">
              <a:rPr kumimoji="1" lang="ja-JP" altLang="en-US" smtClean="0"/>
              <a:t>19</a:t>
            </a:fld>
            <a:endParaRPr kumimoji="1" lang="ja-JP" altLang="en-US"/>
          </a:p>
        </p:txBody>
      </p:sp>
    </p:spTree>
    <p:extLst>
      <p:ext uri="{BB962C8B-B14F-4D97-AF65-F5344CB8AC3E}">
        <p14:creationId xmlns:p14="http://schemas.microsoft.com/office/powerpoint/2010/main" val="35453579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424D737-F2A4-6457-22A7-540FC48BF0BF}"/>
              </a:ext>
            </a:extLst>
          </p:cNvPr>
          <p:cNvSpPr>
            <a:spLocks noGrp="1"/>
          </p:cNvSpPr>
          <p:nvPr>
            <p:ph type="title"/>
          </p:nvPr>
        </p:nvSpPr>
        <p:spPr>
          <a:xfrm>
            <a:off x="838200" y="396241"/>
            <a:ext cx="10515600" cy="4348480"/>
          </a:xfrm>
        </p:spPr>
        <p:txBody>
          <a:bodyPr>
            <a:normAutofit/>
          </a:bodyPr>
          <a:lstStyle/>
          <a:p>
            <a:pPr algn="ctr">
              <a:lnSpc>
                <a:spcPct val="150000"/>
              </a:lnSpc>
            </a:pPr>
            <a:r>
              <a:rPr lang="ja-JP" altLang="en-US" sz="3600" dirty="0"/>
              <a:t>ミニ講義</a:t>
            </a:r>
            <a:br>
              <a:rPr lang="en-US" altLang="ja-JP" dirty="0"/>
            </a:br>
            <a:br>
              <a:rPr lang="en-US" altLang="ja-JP" sz="3600" dirty="0"/>
            </a:br>
            <a:r>
              <a:rPr lang="ja-JP" altLang="en-US" dirty="0"/>
              <a:t>テーマ</a:t>
            </a:r>
            <a:br>
              <a:rPr lang="en-US" altLang="ja-JP" dirty="0"/>
            </a:br>
            <a:r>
              <a:rPr lang="ja-JP" altLang="en-US" sz="5300" dirty="0"/>
              <a:t>「就労支援のいま」</a:t>
            </a:r>
            <a:endParaRPr kumimoji="1" lang="ja-JP" altLang="en-US" dirty="0"/>
          </a:p>
        </p:txBody>
      </p:sp>
      <p:sp>
        <p:nvSpPr>
          <p:cNvPr id="3" name="スライド番号プレースホルダー 2">
            <a:extLst>
              <a:ext uri="{FF2B5EF4-FFF2-40B4-BE49-F238E27FC236}">
                <a16:creationId xmlns:a16="http://schemas.microsoft.com/office/drawing/2014/main" id="{B59F0F8B-A2BE-D146-C06F-1AC120115BC8}"/>
              </a:ext>
            </a:extLst>
          </p:cNvPr>
          <p:cNvSpPr>
            <a:spLocks noGrp="1"/>
          </p:cNvSpPr>
          <p:nvPr>
            <p:ph type="sldNum" sz="quarter" idx="12"/>
          </p:nvPr>
        </p:nvSpPr>
        <p:spPr/>
        <p:txBody>
          <a:bodyPr/>
          <a:lstStyle/>
          <a:p>
            <a:fld id="{C339E4E8-780C-47DA-9976-8D59F520AA81}" type="slidenum">
              <a:rPr kumimoji="1" lang="ja-JP" altLang="en-US" smtClean="0"/>
              <a:t>2</a:t>
            </a:fld>
            <a:endParaRPr kumimoji="1" lang="ja-JP" altLang="en-US"/>
          </a:p>
        </p:txBody>
      </p:sp>
    </p:spTree>
    <p:extLst>
      <p:ext uri="{BB962C8B-B14F-4D97-AF65-F5344CB8AC3E}">
        <p14:creationId xmlns:p14="http://schemas.microsoft.com/office/powerpoint/2010/main" val="14825710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424D737-F2A4-6457-22A7-540FC48BF0BF}"/>
              </a:ext>
            </a:extLst>
          </p:cNvPr>
          <p:cNvSpPr>
            <a:spLocks noGrp="1"/>
          </p:cNvSpPr>
          <p:nvPr>
            <p:ph type="title"/>
          </p:nvPr>
        </p:nvSpPr>
        <p:spPr>
          <a:xfrm>
            <a:off x="925183" y="1452048"/>
            <a:ext cx="10341634" cy="3352860"/>
          </a:xfrm>
        </p:spPr>
        <p:txBody>
          <a:bodyPr>
            <a:normAutofit fontScale="90000"/>
          </a:bodyPr>
          <a:lstStyle/>
          <a:p>
            <a:pPr algn="ctr">
              <a:lnSpc>
                <a:spcPct val="150000"/>
              </a:lnSpc>
            </a:pPr>
            <a:r>
              <a:rPr lang="ja-JP" altLang="en-US" dirty="0"/>
              <a:t>演習①</a:t>
            </a:r>
            <a:br>
              <a:rPr lang="en-US" altLang="ja-JP" dirty="0"/>
            </a:br>
            <a:br>
              <a:rPr lang="en-US" altLang="ja-JP" dirty="0"/>
            </a:br>
            <a:r>
              <a:rPr lang="ja-JP" altLang="en-US" sz="3600" dirty="0"/>
              <a:t>生活困窮者自立支援事業から障害福祉サービスへ</a:t>
            </a:r>
            <a:br>
              <a:rPr lang="en-US" altLang="ja-JP" sz="3600" dirty="0"/>
            </a:br>
            <a:r>
              <a:rPr lang="ja-JP" altLang="en-US" sz="3600" dirty="0"/>
              <a:t>移行時点でのサービス等利用計画の作成</a:t>
            </a:r>
            <a:endParaRPr kumimoji="1" lang="ja-JP" altLang="en-US" dirty="0"/>
          </a:p>
        </p:txBody>
      </p:sp>
      <p:sp>
        <p:nvSpPr>
          <p:cNvPr id="3" name="スライド番号プレースホルダー 2">
            <a:extLst>
              <a:ext uri="{FF2B5EF4-FFF2-40B4-BE49-F238E27FC236}">
                <a16:creationId xmlns:a16="http://schemas.microsoft.com/office/drawing/2014/main" id="{1A994E1C-A965-90B0-194E-3F7A88ADEB3F}"/>
              </a:ext>
            </a:extLst>
          </p:cNvPr>
          <p:cNvSpPr>
            <a:spLocks noGrp="1"/>
          </p:cNvSpPr>
          <p:nvPr>
            <p:ph type="sldNum" sz="quarter" idx="12"/>
          </p:nvPr>
        </p:nvSpPr>
        <p:spPr/>
        <p:txBody>
          <a:bodyPr/>
          <a:lstStyle/>
          <a:p>
            <a:fld id="{C339E4E8-780C-47DA-9976-8D59F520AA81}" type="slidenum">
              <a:rPr kumimoji="1" lang="ja-JP" altLang="en-US" smtClean="0"/>
              <a:t>20</a:t>
            </a:fld>
            <a:endParaRPr kumimoji="1" lang="ja-JP" altLang="en-US"/>
          </a:p>
        </p:txBody>
      </p:sp>
    </p:spTree>
    <p:extLst>
      <p:ext uri="{BB962C8B-B14F-4D97-AF65-F5344CB8AC3E}">
        <p14:creationId xmlns:p14="http://schemas.microsoft.com/office/powerpoint/2010/main" val="36963983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663DCC8-514D-91F5-D473-B27BA170848E}"/>
              </a:ext>
            </a:extLst>
          </p:cNvPr>
          <p:cNvSpPr>
            <a:spLocks noGrp="1"/>
          </p:cNvSpPr>
          <p:nvPr>
            <p:ph type="title"/>
          </p:nvPr>
        </p:nvSpPr>
        <p:spPr>
          <a:xfrm>
            <a:off x="838200" y="365126"/>
            <a:ext cx="10515600" cy="560564"/>
          </a:xfrm>
        </p:spPr>
        <p:txBody>
          <a:bodyPr>
            <a:normAutofit fontScale="90000"/>
          </a:bodyPr>
          <a:lstStyle/>
          <a:p>
            <a:pPr algn="ctr"/>
            <a:br>
              <a:rPr kumimoji="1" lang="ja-JP" altLang="en-US" sz="4000" dirty="0"/>
            </a:br>
            <a:r>
              <a:rPr kumimoji="1" lang="ja-JP" altLang="en-US" sz="3200" b="1" dirty="0"/>
              <a:t>サービス管理責任者と相談支援専門員の連携</a:t>
            </a:r>
            <a:br>
              <a:rPr kumimoji="1" lang="ja-JP" altLang="en-US" dirty="0"/>
            </a:br>
            <a:endParaRPr kumimoji="1" lang="ja-JP" altLang="en-US" dirty="0"/>
          </a:p>
        </p:txBody>
      </p:sp>
      <p:sp>
        <p:nvSpPr>
          <p:cNvPr id="4" name="コンテンツ プレースホルダー 2">
            <a:extLst>
              <a:ext uri="{FF2B5EF4-FFF2-40B4-BE49-F238E27FC236}">
                <a16:creationId xmlns:a16="http://schemas.microsoft.com/office/drawing/2014/main" id="{67CD2C90-E7D4-9285-888F-06F83E94CD0A}"/>
              </a:ext>
            </a:extLst>
          </p:cNvPr>
          <p:cNvSpPr>
            <a:spLocks noGrp="1"/>
          </p:cNvSpPr>
          <p:nvPr>
            <p:ph idx="1"/>
          </p:nvPr>
        </p:nvSpPr>
        <p:spPr>
          <a:xfrm>
            <a:off x="838200" y="1072444"/>
            <a:ext cx="10515600" cy="5678312"/>
          </a:xfrm>
        </p:spPr>
        <p:txBody>
          <a:bodyPr>
            <a:normAutofit/>
          </a:bodyPr>
          <a:lstStyle/>
          <a:p>
            <a:pPr marL="0" indent="0">
              <a:buNone/>
            </a:pPr>
            <a:endParaRPr lang="en-US" altLang="ja-JP" sz="100" dirty="0">
              <a:latin typeface="+mj-ea"/>
              <a:ea typeface="+mj-ea"/>
            </a:endParaRPr>
          </a:p>
          <a:p>
            <a:pPr marL="0" indent="0">
              <a:buNone/>
            </a:pPr>
            <a:endParaRPr lang="en-US" altLang="ja-JP" sz="100" dirty="0">
              <a:latin typeface="+mj-ea"/>
              <a:ea typeface="+mj-ea"/>
            </a:endParaRPr>
          </a:p>
          <a:p>
            <a:pPr marL="0" indent="0">
              <a:buNone/>
            </a:pPr>
            <a:r>
              <a:rPr lang="ja-JP" altLang="en-US" sz="2400" dirty="0">
                <a:latin typeface="+mj-ea"/>
                <a:ea typeface="+mj-ea"/>
              </a:rPr>
              <a:t>利用者が求める「安心と元気を与えるサービス管理責任者」とは</a:t>
            </a:r>
          </a:p>
          <a:p>
            <a:pPr marL="0" indent="0">
              <a:buNone/>
            </a:pPr>
            <a:r>
              <a:rPr lang="ja-JP" altLang="en-US" sz="2000" dirty="0">
                <a:latin typeface="+mj-ea"/>
                <a:ea typeface="+mj-ea"/>
              </a:rPr>
              <a:t>　　</a:t>
            </a:r>
            <a:r>
              <a:rPr lang="ja-JP" altLang="en-US" sz="1800" dirty="0">
                <a:latin typeface="+mj-ea"/>
                <a:ea typeface="+mj-ea"/>
              </a:rPr>
              <a:t>・自分の話や思いを聞いてくれる</a:t>
            </a:r>
          </a:p>
          <a:p>
            <a:pPr marL="0" indent="0">
              <a:buNone/>
            </a:pPr>
            <a:r>
              <a:rPr lang="ja-JP" altLang="en-US" sz="1800" dirty="0">
                <a:latin typeface="+mj-ea"/>
                <a:ea typeface="+mj-ea"/>
              </a:rPr>
              <a:t>　　・言いにくいことや困っていることを整理してくれる</a:t>
            </a:r>
          </a:p>
          <a:p>
            <a:pPr marL="0" indent="0">
              <a:buNone/>
            </a:pPr>
            <a:r>
              <a:rPr lang="ja-JP" altLang="en-US" sz="1800" dirty="0">
                <a:latin typeface="+mj-ea"/>
                <a:ea typeface="+mj-ea"/>
              </a:rPr>
              <a:t>　　・どう表現したら良いのかわからないことをまとめてくれる</a:t>
            </a:r>
          </a:p>
          <a:p>
            <a:pPr marL="0" indent="0">
              <a:buNone/>
            </a:pPr>
            <a:r>
              <a:rPr lang="ja-JP" altLang="en-US" sz="1800" dirty="0">
                <a:latin typeface="+mj-ea"/>
                <a:ea typeface="+mj-ea"/>
              </a:rPr>
              <a:t>　　・そして、それらをわかりやすく計画にして、自分が動きやすいアドバイスをくれる</a:t>
            </a:r>
          </a:p>
          <a:p>
            <a:pPr marL="0" indent="0">
              <a:buNone/>
            </a:pPr>
            <a:r>
              <a:rPr lang="ja-JP" altLang="en-US" sz="1800" dirty="0">
                <a:latin typeface="+mj-ea"/>
                <a:ea typeface="+mj-ea"/>
              </a:rPr>
              <a:t>　　・また、自分に関わりのある周囲の意見も聞いて、調整してくれる</a:t>
            </a:r>
            <a:endParaRPr lang="ja-JP" altLang="en-US" sz="1050" dirty="0">
              <a:latin typeface="+mj-ea"/>
              <a:ea typeface="+mj-ea"/>
            </a:endParaRPr>
          </a:p>
          <a:p>
            <a:pPr marL="0" indent="0">
              <a:buNone/>
            </a:pPr>
            <a:endParaRPr lang="ja-JP" altLang="en-US" sz="700" dirty="0">
              <a:latin typeface="+mj-ea"/>
              <a:ea typeface="+mj-ea"/>
            </a:endParaRPr>
          </a:p>
          <a:p>
            <a:pPr marL="0" indent="0">
              <a:buNone/>
            </a:pPr>
            <a:r>
              <a:rPr lang="ja-JP" altLang="en-US" sz="2400" dirty="0">
                <a:latin typeface="+mj-ea"/>
                <a:ea typeface="+mj-ea"/>
              </a:rPr>
              <a:t>利用者の思いに寄り添い、地域や外部につながる支援のために</a:t>
            </a:r>
          </a:p>
          <a:p>
            <a:pPr marL="0" indent="0">
              <a:buNone/>
            </a:pPr>
            <a:r>
              <a:rPr lang="ja-JP" altLang="en-US" sz="2000" dirty="0">
                <a:latin typeface="+mj-ea"/>
                <a:ea typeface="+mj-ea"/>
              </a:rPr>
              <a:t>　</a:t>
            </a:r>
            <a:r>
              <a:rPr lang="ja-JP" altLang="en-US" sz="1800" dirty="0">
                <a:latin typeface="+mj-ea"/>
                <a:ea typeface="+mj-ea"/>
              </a:rPr>
              <a:t>　・サービス担当者会議（サービス等利用計画の作成会議）に参加</a:t>
            </a:r>
          </a:p>
          <a:p>
            <a:pPr marL="0" indent="0">
              <a:buNone/>
            </a:pPr>
            <a:r>
              <a:rPr lang="ja-JP" altLang="en-US" sz="1800" dirty="0">
                <a:latin typeface="+mj-ea"/>
                <a:ea typeface="+mj-ea"/>
              </a:rPr>
              <a:t>　　・相談支援専門員と連携し、チーム支援をするためのネットワークづくり</a:t>
            </a:r>
          </a:p>
          <a:p>
            <a:pPr marL="0" indent="0">
              <a:buNone/>
            </a:pPr>
            <a:r>
              <a:rPr lang="ja-JP" altLang="en-US" sz="1800" dirty="0">
                <a:latin typeface="+mj-ea"/>
                <a:ea typeface="+mj-ea"/>
              </a:rPr>
              <a:t>　　・専門的な見地から意見を述べてアセスメント等を深める</a:t>
            </a:r>
          </a:p>
          <a:p>
            <a:pPr marL="0" indent="0" algn="ctr">
              <a:buNone/>
            </a:pPr>
            <a:r>
              <a:rPr lang="ja-JP" altLang="en-US" sz="3600" dirty="0">
                <a:latin typeface="+mj-ea"/>
                <a:ea typeface="+mj-ea"/>
              </a:rPr>
              <a:t>⇓</a:t>
            </a:r>
            <a:endParaRPr lang="ja-JP" altLang="en-US" sz="4000" dirty="0">
              <a:latin typeface="+mj-ea"/>
              <a:ea typeface="+mj-ea"/>
            </a:endParaRPr>
          </a:p>
          <a:p>
            <a:pPr marL="0" indent="0" algn="ctr">
              <a:buNone/>
            </a:pPr>
            <a:r>
              <a:rPr lang="ja-JP" altLang="en-US" b="1" u="sng" dirty="0">
                <a:latin typeface="+mj-ea"/>
                <a:ea typeface="+mj-ea"/>
              </a:rPr>
              <a:t>相談支援専門員の立場で、サービス等利用計画</a:t>
            </a:r>
            <a:r>
              <a:rPr lang="en-US" altLang="ja-JP" b="1" u="sng" dirty="0">
                <a:latin typeface="+mj-ea"/>
                <a:ea typeface="+mj-ea"/>
              </a:rPr>
              <a:t>(</a:t>
            </a:r>
            <a:r>
              <a:rPr lang="ja-JP" altLang="en-US" b="1" u="sng" dirty="0">
                <a:latin typeface="+mj-ea"/>
                <a:ea typeface="+mj-ea"/>
              </a:rPr>
              <a:t>案</a:t>
            </a:r>
            <a:r>
              <a:rPr lang="en-US" altLang="ja-JP" b="1" u="sng" dirty="0">
                <a:latin typeface="+mj-ea"/>
                <a:ea typeface="+mj-ea"/>
              </a:rPr>
              <a:t>)</a:t>
            </a:r>
            <a:r>
              <a:rPr lang="ja-JP" altLang="en-US" b="1" u="sng" dirty="0">
                <a:latin typeface="+mj-ea"/>
                <a:ea typeface="+mj-ea"/>
              </a:rPr>
              <a:t>の作成を体験</a:t>
            </a:r>
          </a:p>
          <a:p>
            <a:pPr marL="0" indent="0">
              <a:buNone/>
            </a:pPr>
            <a:endParaRPr lang="ja-JP" altLang="en-US" dirty="0"/>
          </a:p>
          <a:p>
            <a:pPr marL="0" indent="0">
              <a:buNone/>
            </a:pPr>
            <a:endParaRPr lang="ja-JP" altLang="en-US" dirty="0"/>
          </a:p>
          <a:p>
            <a:pPr marL="0" indent="0">
              <a:buNone/>
            </a:pPr>
            <a:endParaRPr lang="ja-JP" altLang="en-US" dirty="0"/>
          </a:p>
          <a:p>
            <a:pPr marL="0" indent="0">
              <a:buNone/>
            </a:pPr>
            <a:endParaRPr lang="ja-JP" altLang="en-US" dirty="0"/>
          </a:p>
          <a:p>
            <a:pPr marL="0" indent="0">
              <a:buNone/>
            </a:pPr>
            <a:endParaRPr lang="ja-JP" altLang="en-US" dirty="0"/>
          </a:p>
          <a:p>
            <a:pPr marL="0" indent="0">
              <a:buNone/>
            </a:pPr>
            <a:endParaRPr lang="en-US" altLang="ja-JP" dirty="0"/>
          </a:p>
        </p:txBody>
      </p:sp>
      <p:sp>
        <p:nvSpPr>
          <p:cNvPr id="3" name="スライド番号プレースホルダー 2">
            <a:extLst>
              <a:ext uri="{FF2B5EF4-FFF2-40B4-BE49-F238E27FC236}">
                <a16:creationId xmlns:a16="http://schemas.microsoft.com/office/drawing/2014/main" id="{EFF68BCE-89F8-C872-82DA-8A1274ECC30E}"/>
              </a:ext>
            </a:extLst>
          </p:cNvPr>
          <p:cNvSpPr>
            <a:spLocks noGrp="1"/>
          </p:cNvSpPr>
          <p:nvPr>
            <p:ph type="sldNum" sz="quarter" idx="12"/>
          </p:nvPr>
        </p:nvSpPr>
        <p:spPr/>
        <p:txBody>
          <a:bodyPr/>
          <a:lstStyle/>
          <a:p>
            <a:fld id="{C339E4E8-780C-47DA-9976-8D59F520AA81}" type="slidenum">
              <a:rPr kumimoji="1" lang="ja-JP" altLang="en-US" smtClean="0"/>
              <a:t>21</a:t>
            </a:fld>
            <a:endParaRPr kumimoji="1" lang="ja-JP" altLang="en-US"/>
          </a:p>
        </p:txBody>
      </p:sp>
    </p:spTree>
    <p:extLst>
      <p:ext uri="{BB962C8B-B14F-4D97-AF65-F5344CB8AC3E}">
        <p14:creationId xmlns:p14="http://schemas.microsoft.com/office/powerpoint/2010/main" val="27229987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表 13">
            <a:extLst>
              <a:ext uri="{FF2B5EF4-FFF2-40B4-BE49-F238E27FC236}">
                <a16:creationId xmlns:a16="http://schemas.microsoft.com/office/drawing/2014/main" id="{BAF35256-E1CC-E5D1-D129-222A59EC3AB7}"/>
              </a:ext>
            </a:extLst>
          </p:cNvPr>
          <p:cNvGraphicFramePr>
            <a:graphicFrameLocks noGrp="1"/>
          </p:cNvGraphicFramePr>
          <p:nvPr>
            <p:extLst>
              <p:ext uri="{D42A27DB-BD31-4B8C-83A1-F6EECF244321}">
                <p14:modId xmlns:p14="http://schemas.microsoft.com/office/powerpoint/2010/main" val="1519026283"/>
              </p:ext>
            </p:extLst>
          </p:nvPr>
        </p:nvGraphicFramePr>
        <p:xfrm>
          <a:off x="146384" y="222360"/>
          <a:ext cx="11894409" cy="6323911"/>
        </p:xfrm>
        <a:graphic>
          <a:graphicData uri="http://schemas.openxmlformats.org/drawingml/2006/table">
            <a:tbl>
              <a:tblPr/>
              <a:tblGrid>
                <a:gridCol w="288729">
                  <a:extLst>
                    <a:ext uri="{9D8B030D-6E8A-4147-A177-3AD203B41FA5}">
                      <a16:colId xmlns:a16="http://schemas.microsoft.com/office/drawing/2014/main" val="399131560"/>
                    </a:ext>
                  </a:extLst>
                </a:gridCol>
                <a:gridCol w="288729">
                  <a:extLst>
                    <a:ext uri="{9D8B030D-6E8A-4147-A177-3AD203B41FA5}">
                      <a16:colId xmlns:a16="http://schemas.microsoft.com/office/drawing/2014/main" val="3151935078"/>
                    </a:ext>
                  </a:extLst>
                </a:gridCol>
                <a:gridCol w="348869">
                  <a:extLst>
                    <a:ext uri="{9D8B030D-6E8A-4147-A177-3AD203B41FA5}">
                      <a16:colId xmlns:a16="http://schemas.microsoft.com/office/drawing/2014/main" val="2373444409"/>
                    </a:ext>
                  </a:extLst>
                </a:gridCol>
                <a:gridCol w="671868">
                  <a:extLst>
                    <a:ext uri="{9D8B030D-6E8A-4147-A177-3AD203B41FA5}">
                      <a16:colId xmlns:a16="http://schemas.microsoft.com/office/drawing/2014/main" val="2091160532"/>
                    </a:ext>
                  </a:extLst>
                </a:gridCol>
                <a:gridCol w="2050253">
                  <a:extLst>
                    <a:ext uri="{9D8B030D-6E8A-4147-A177-3AD203B41FA5}">
                      <a16:colId xmlns:a16="http://schemas.microsoft.com/office/drawing/2014/main" val="3341562083"/>
                    </a:ext>
                  </a:extLst>
                </a:gridCol>
                <a:gridCol w="707964">
                  <a:extLst>
                    <a:ext uri="{9D8B030D-6E8A-4147-A177-3AD203B41FA5}">
                      <a16:colId xmlns:a16="http://schemas.microsoft.com/office/drawing/2014/main" val="293854525"/>
                    </a:ext>
                  </a:extLst>
                </a:gridCol>
                <a:gridCol w="463427">
                  <a:extLst>
                    <a:ext uri="{9D8B030D-6E8A-4147-A177-3AD203B41FA5}">
                      <a16:colId xmlns:a16="http://schemas.microsoft.com/office/drawing/2014/main" val="932285625"/>
                    </a:ext>
                  </a:extLst>
                </a:gridCol>
                <a:gridCol w="517358">
                  <a:extLst>
                    <a:ext uri="{9D8B030D-6E8A-4147-A177-3AD203B41FA5}">
                      <a16:colId xmlns:a16="http://schemas.microsoft.com/office/drawing/2014/main" val="2083831220"/>
                    </a:ext>
                  </a:extLst>
                </a:gridCol>
                <a:gridCol w="757989">
                  <a:extLst>
                    <a:ext uri="{9D8B030D-6E8A-4147-A177-3AD203B41FA5}">
                      <a16:colId xmlns:a16="http://schemas.microsoft.com/office/drawing/2014/main" val="2814979439"/>
                    </a:ext>
                  </a:extLst>
                </a:gridCol>
                <a:gridCol w="5799223">
                  <a:extLst>
                    <a:ext uri="{9D8B030D-6E8A-4147-A177-3AD203B41FA5}">
                      <a16:colId xmlns:a16="http://schemas.microsoft.com/office/drawing/2014/main" val="2919133230"/>
                    </a:ext>
                  </a:extLst>
                </a:gridCol>
              </a:tblGrid>
              <a:tr h="248684">
                <a:tc gridSpan="3">
                  <a:txBody>
                    <a:bodyPr/>
                    <a:lstStyle/>
                    <a:p>
                      <a:pPr algn="l" fontAlgn="ctr"/>
                      <a:r>
                        <a:rPr lang="ja-JP" altLang="en-US" sz="1050" b="0" i="0" u="none" strike="noStrike" dirty="0">
                          <a:solidFill>
                            <a:srgbClr val="000000"/>
                          </a:solidFill>
                          <a:effectLst/>
                          <a:latin typeface="游ゴシック" panose="020B0400000000000000" pitchFamily="50" charset="-128"/>
                          <a:ea typeface="游ゴシック" panose="020B0400000000000000" pitchFamily="50" charset="-128"/>
                        </a:rPr>
                        <a:t>時間</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DEDED"/>
                    </a:solidFill>
                  </a:tcPr>
                </a:tc>
                <a:tc hMerge="1">
                  <a:txBody>
                    <a:bodyPr/>
                    <a:lstStyle/>
                    <a:p>
                      <a:endParaRPr kumimoji="1" lang="ja-JP" altLang="en-US"/>
                    </a:p>
                  </a:txBody>
                  <a:tcPr/>
                </a:tc>
                <a:tc hMerge="1">
                  <a:txBody>
                    <a:bodyPr/>
                    <a:lstStyle/>
                    <a:p>
                      <a:endParaRPr kumimoji="1" lang="ja-JP" altLang="en-US"/>
                    </a:p>
                  </a:txBody>
                  <a:tcPr/>
                </a:tc>
                <a:tc rowSpan="2">
                  <a:txBody>
                    <a:bodyPr/>
                    <a:lstStyle/>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小単元</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項目</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gridSpan="2">
                  <a:txBody>
                    <a:bodyPr/>
                    <a:lstStyle/>
                    <a:p>
                      <a:pPr algn="l" fontAlgn="ctr"/>
                      <a:r>
                        <a:rPr lang="ja-JP" altLang="en-US" sz="1050" b="0" i="0" u="none" strike="noStrike">
                          <a:solidFill>
                            <a:srgbClr val="000000"/>
                          </a:solidFill>
                          <a:effectLst/>
                          <a:latin typeface="游ゴシック" panose="020B0400000000000000" pitchFamily="50" charset="-128"/>
                          <a:ea typeface="游ゴシック" panose="020B0400000000000000" pitchFamily="50" charset="-128"/>
                        </a:rPr>
                        <a:t>学習内容</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kumimoji="1" lang="ja-JP" altLang="en-US"/>
                    </a:p>
                  </a:txBody>
                  <a:tcPr/>
                </a:tc>
                <a:tc rowSpan="2">
                  <a:txBody>
                    <a:bodyPr/>
                    <a:lstStyle/>
                    <a:p>
                      <a:pPr algn="ctr" fontAlgn="ctr"/>
                      <a:r>
                        <a:rPr lang="ja-JP" altLang="en-US" sz="1050" b="0" i="0" u="none" strike="noStrike">
                          <a:solidFill>
                            <a:srgbClr val="000000"/>
                          </a:solidFill>
                          <a:effectLst/>
                          <a:latin typeface="游ゴシック" panose="020B0400000000000000" pitchFamily="50" charset="-128"/>
                          <a:ea typeface="游ゴシック" panose="020B0400000000000000" pitchFamily="50" charset="-128"/>
                        </a:rPr>
                        <a:t>形態</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gridSpan="2">
                  <a:txBody>
                    <a:bodyPr/>
                    <a:lstStyle/>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役割分担</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kumimoji="1" lang="ja-JP" altLang="en-US"/>
                    </a:p>
                  </a:txBody>
                  <a:tcPr/>
                </a:tc>
                <a:tc rowSpan="2">
                  <a:txBody>
                    <a:bodyPr/>
                    <a:lstStyle/>
                    <a:p>
                      <a:pPr algn="l" fontAlgn="ctr"/>
                      <a:r>
                        <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rPr>
                        <a:t>手順の詳細、指導・評価上の留意点</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extLst>
                  <a:ext uri="{0D108BD9-81ED-4DB2-BD59-A6C34878D82A}">
                    <a16:rowId xmlns:a16="http://schemas.microsoft.com/office/drawing/2014/main" val="2131297464"/>
                  </a:ext>
                </a:extLst>
              </a:tr>
              <a:tr h="302470">
                <a:tc>
                  <a:txBody>
                    <a:bodyPr/>
                    <a:lstStyle/>
                    <a:p>
                      <a:pPr algn="ctr" fontAlgn="ctr"/>
                      <a:r>
                        <a:rPr lang="ja-JP" altLang="en-US" sz="1050" b="0" i="0" u="none" strike="noStrike">
                          <a:solidFill>
                            <a:srgbClr val="000000"/>
                          </a:solidFill>
                          <a:effectLst/>
                          <a:latin typeface="游ゴシック" panose="020B0400000000000000" pitchFamily="50" charset="-128"/>
                          <a:ea typeface="游ゴシック" panose="020B0400000000000000" pitchFamily="50" charset="-128"/>
                        </a:rPr>
                        <a:t>　</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EDEDED"/>
                    </a:solidFill>
                  </a:tcPr>
                </a:tc>
                <a:tc>
                  <a:txBody>
                    <a:bodyPr/>
                    <a:lstStyle/>
                    <a:p>
                      <a:pPr algn="ctr" fontAlgn="ctr"/>
                      <a:r>
                        <a:rPr lang="ja-JP" altLang="en-US" sz="1050" b="0" i="0" u="none" strike="noStrike" dirty="0">
                          <a:solidFill>
                            <a:srgbClr val="000000"/>
                          </a:solidFill>
                          <a:effectLst/>
                          <a:latin typeface="游ゴシック" panose="020B0400000000000000" pitchFamily="50" charset="-128"/>
                          <a:ea typeface="游ゴシック" panose="020B0400000000000000" pitchFamily="50" charset="-128"/>
                        </a:rPr>
                        <a:t>時間</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ctr"/>
                      <a:r>
                        <a:rPr lang="ja-JP" altLang="en-US" sz="1050" b="0" i="0" u="none" strike="noStrike" dirty="0">
                          <a:solidFill>
                            <a:srgbClr val="000000"/>
                          </a:solidFill>
                          <a:effectLst/>
                          <a:latin typeface="游ゴシック" panose="020B0400000000000000" pitchFamily="50" charset="-128"/>
                          <a:ea typeface="游ゴシック" panose="020B0400000000000000" pitchFamily="50" charset="-128"/>
                        </a:rPr>
                        <a:t>所要</a:t>
                      </a:r>
                    </a:p>
                  </a:txBody>
                  <a:tcPr marL="7747" marR="7747" marT="7747"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vMerge="1">
                  <a:txBody>
                    <a:bodyPr/>
                    <a:lstStyle/>
                    <a:p>
                      <a:endParaRPr kumimoji="1" lang="ja-JP" altLang="en-US"/>
                    </a:p>
                  </a:txBody>
                  <a:tcPr/>
                </a:tc>
                <a:tc>
                  <a:txBody>
                    <a:bodyPr/>
                    <a:lstStyle/>
                    <a:p>
                      <a:pPr algn="l" fontAlgn="ctr"/>
                      <a:r>
                        <a:rPr lang="ja-JP" altLang="en-US" sz="1050" b="0" i="0" u="none" strike="noStrike" dirty="0">
                          <a:solidFill>
                            <a:srgbClr val="000000"/>
                          </a:solidFill>
                          <a:effectLst/>
                          <a:latin typeface="游ゴシック" panose="020B0400000000000000" pitchFamily="50" charset="-128"/>
                          <a:ea typeface="游ゴシック" panose="020B0400000000000000" pitchFamily="50" charset="-128"/>
                        </a:rPr>
                        <a:t>内容</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l"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使用する教材・ツール</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vMerge="1">
                  <a:txBody>
                    <a:bodyPr/>
                    <a:lstStyle/>
                    <a:p>
                      <a:endParaRPr kumimoji="1" lang="ja-JP" altLang="en-US"/>
                    </a:p>
                  </a:txBody>
                  <a:tcPr/>
                </a:tc>
                <a:tc>
                  <a:txBody>
                    <a:bodyPr/>
                    <a:lstStyle/>
                    <a:p>
                      <a:pPr algn="ctr" fontAlgn="ctr"/>
                      <a:r>
                        <a:rPr lang="ja-JP" altLang="en-US" sz="1050" b="0" i="0" u="none" strike="noStrike">
                          <a:solidFill>
                            <a:srgbClr val="000000"/>
                          </a:solidFill>
                          <a:effectLst/>
                          <a:latin typeface="游ゴシック" panose="020B0400000000000000" pitchFamily="50" charset="-128"/>
                          <a:ea typeface="游ゴシック" panose="020B0400000000000000" pitchFamily="50" charset="-128"/>
                        </a:rPr>
                        <a:t>進行</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ctr"/>
                      <a:r>
                        <a:rPr lang="ja-JP" altLang="en-US" sz="1050" b="0" i="0" u="none" strike="noStrike" dirty="0">
                          <a:solidFill>
                            <a:srgbClr val="000000"/>
                          </a:solidFill>
                          <a:effectLst/>
                          <a:latin typeface="游ゴシック" panose="020B0400000000000000" pitchFamily="50" charset="-128"/>
                          <a:ea typeface="游ゴシック" panose="020B0400000000000000" pitchFamily="50" charset="-128"/>
                        </a:rPr>
                        <a:t>担当</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vMerge="1">
                  <a:txBody>
                    <a:bodyPr/>
                    <a:lstStyle/>
                    <a:p>
                      <a:endParaRPr kumimoji="1" lang="ja-JP" altLang="en-US"/>
                    </a:p>
                  </a:txBody>
                  <a:tcPr/>
                </a:tc>
                <a:extLst>
                  <a:ext uri="{0D108BD9-81ED-4DB2-BD59-A6C34878D82A}">
                    <a16:rowId xmlns:a16="http://schemas.microsoft.com/office/drawing/2014/main" val="944648870"/>
                  </a:ext>
                </a:extLst>
              </a:tr>
              <a:tr h="543216">
                <a:tc rowSpan="4">
                  <a:txBody>
                    <a:bodyPr/>
                    <a:lstStyle/>
                    <a:p>
                      <a:pPr algn="ctr" fontAlgn="ctr"/>
                      <a:r>
                        <a:rPr lang="en-US" altLang="ja-JP" sz="1400" b="0" i="0" u="none" strike="noStrike" dirty="0">
                          <a:solidFill>
                            <a:srgbClr val="000000"/>
                          </a:solidFill>
                          <a:effectLst/>
                          <a:latin typeface="游ゴシック" panose="020B0400000000000000" pitchFamily="50" charset="-128"/>
                          <a:ea typeface="游ゴシック" panose="020B0400000000000000" pitchFamily="50" charset="-128"/>
                        </a:rPr>
                        <a:t>80</a:t>
                      </a:r>
                    </a:p>
                  </a:txBody>
                  <a:tcPr marL="7747" marR="7747" marT="7747" marB="0" anchor="ctr">
                    <a:lnL w="6350" cap="flat" cmpd="sng" algn="ctr">
                      <a:solidFill>
                        <a:srgbClr val="000000"/>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7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7747" marR="7747" marT="7747" marB="0" anchor="ctr">
                    <a:lnL w="12700" cap="flat" cmpd="sng" algn="ctr">
                      <a:solidFill>
                        <a:schemeClr val="bg1">
                          <a:lumMod val="65000"/>
                        </a:schemeClr>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5</a:t>
                      </a:r>
                      <a:endPar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747" marR="7747" marT="7747"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ctr" fontAlgn="ctr"/>
                      <a:r>
                        <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rPr>
                        <a:t>演習①</a:t>
                      </a:r>
                    </a:p>
                  </a:txBody>
                  <a:tcPr marL="7747" marR="7747" marT="7747" marB="0" anchor="ctr">
                    <a:lnL w="6350" cap="flat" cmpd="sng" algn="ctr">
                      <a:solidFill>
                        <a:srgbClr val="000000"/>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事例の説明</a:t>
                      </a: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事例の</a:t>
                      </a:r>
                      <a:endPar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endParaRPr>
                    </a:p>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概要</a:t>
                      </a:r>
                    </a:p>
                  </a:txBody>
                  <a:tcPr marL="9525" marR="9525" marT="9525" marB="0" anchor="ctr">
                    <a:lnL w="12700" cap="flat" cmpd="sng" algn="ctr">
                      <a:solidFill>
                        <a:schemeClr val="bg1">
                          <a:lumMod val="65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a:solidFill>
                            <a:srgbClr val="000000"/>
                          </a:solidFill>
                          <a:effectLst/>
                          <a:latin typeface="游ゴシック" panose="020B0400000000000000" pitchFamily="50" charset="-128"/>
                          <a:ea typeface="游ゴシック" panose="020B0400000000000000" pitchFamily="50" charset="-128"/>
                        </a:rPr>
                        <a:t>講義</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演習</a:t>
                      </a:r>
                      <a:b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統括</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演習</a:t>
                      </a:r>
                      <a:b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講師</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❖手順</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各自で事例の概要を読み込む　</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資料は事前配布</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68526425"/>
                  </a:ext>
                </a:extLst>
              </a:tr>
              <a:tr h="923925">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a:txBody>
                    <a:bodyPr/>
                    <a:lstStyle/>
                    <a:p>
                      <a:r>
                        <a:rPr lang="ja-JP" altLang="en-US" sz="700" b="0" i="0" u="none" strike="noStrike">
                          <a:solidFill>
                            <a:srgbClr val="000000"/>
                          </a:solidFill>
                          <a:effectLst/>
                          <a:latin typeface="游ゴシック" panose="020B0400000000000000" pitchFamily="50" charset="-128"/>
                          <a:ea typeface="游ゴシック" panose="020B0400000000000000" pitchFamily="50" charset="-128"/>
                        </a:rPr>
                        <a:t>　</a:t>
                      </a:r>
                      <a:endParaRPr kumimoji="1" lang="ja-JP" altLang="en-US">
                        <a:latin typeface="游ゴシック" panose="020B0400000000000000" pitchFamily="50" charset="-128"/>
                        <a:ea typeface="游ゴシック" panose="020B0400000000000000" pitchFamily="50" charset="-128"/>
                      </a:endParaRPr>
                    </a:p>
                  </a:txBody>
                  <a:tcPr marL="7747" marR="7747" marT="7747" marB="0" anchor="ctr">
                    <a:lnL w="12700" cap="flat" cmpd="sng" algn="ctr">
                      <a:solidFill>
                        <a:schemeClr val="bg1">
                          <a:lumMod val="65000"/>
                        </a:schemeClr>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15</a:t>
                      </a:r>
                      <a:endParaRPr kumimoji="1" lang="ja-JP" altLang="en-US" sz="1200" dirty="0">
                        <a:latin typeface="游ゴシック" panose="020B0400000000000000" pitchFamily="50" charset="-128"/>
                        <a:ea typeface="游ゴシック" panose="020B0400000000000000" pitchFamily="50" charset="-128"/>
                      </a:endParaRPr>
                    </a:p>
                  </a:txBody>
                  <a:tcPr marL="7747" marR="7747" marT="7747"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a:txBody>
                    <a:bodyPr/>
                    <a:lstStyle/>
                    <a:p>
                      <a:pPr algn="l"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相談支援専門員の立場で個人ワーク</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b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主訴の把握とニーズの整理</a:t>
                      </a: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ニーズの整理票</a:t>
                      </a:r>
                    </a:p>
                  </a:txBody>
                  <a:tcPr marL="9525" marR="9525" marT="9525" marB="0" anchor="ctr">
                    <a:lnL w="12700" cap="flat" cmpd="sng" algn="ctr">
                      <a:solidFill>
                        <a:schemeClr val="bg1">
                          <a:lumMod val="65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個人</a:t>
                      </a:r>
                      <a:b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演習</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演習</a:t>
                      </a:r>
                      <a:b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統括</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演習</a:t>
                      </a:r>
                      <a:b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講師</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❖手順</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各自が相談支援専門員の立場で、サービス等利用計画</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案</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作成のためニーズ整理を</a:t>
                      </a:r>
                      <a:endPar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行う</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❖留意点</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サービス管理責任者が、サービス等利用計画</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案</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の作成を体験する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21427198"/>
                  </a:ext>
                </a:extLst>
              </a:tr>
              <a:tr h="2269873">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a:txBody>
                    <a:bodyPr/>
                    <a:lstStyle/>
                    <a:p>
                      <a:pPr algn="r" fontAlgn="ctr"/>
                      <a:r>
                        <a:rPr lang="ja-JP" altLang="en-US" sz="700" b="0" i="0" u="none" strike="noStrike" dirty="0">
                          <a:solidFill>
                            <a:srgbClr val="000000"/>
                          </a:solidFill>
                          <a:effectLst/>
                          <a:latin typeface="游ゴシック" panose="020B0400000000000000" pitchFamily="50" charset="-128"/>
                          <a:ea typeface="游ゴシック" panose="020B0400000000000000" pitchFamily="50" charset="-128"/>
                        </a:rPr>
                        <a:t>　</a:t>
                      </a:r>
                      <a:endPar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747" marR="7747" marT="7747" marB="0" anchor="ctr">
                    <a:lnL w="12700" cap="flat" cmpd="sng" algn="ctr">
                      <a:solidFill>
                        <a:schemeClr val="bg1">
                          <a:lumMod val="65000"/>
                        </a:schemeClr>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30</a:t>
                      </a:r>
                      <a:endPar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747" marR="7747" marT="7747"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a:txBody>
                    <a:bodyPr/>
                    <a:lstStyle/>
                    <a:p>
                      <a:pPr algn="l"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相談支援専門員の立場でグループワーク</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b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サービス等利用計画案作成のためのニーズの整理</a:t>
                      </a: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ホワイトボード</a:t>
                      </a:r>
                    </a:p>
                  </a:txBody>
                  <a:tcPr marL="9525" marR="9525" marT="9525" marB="0" anchor="ctr">
                    <a:lnL w="12700" cap="flat" cmpd="sng" algn="ctr">
                      <a:solidFill>
                        <a:schemeClr val="bg1">
                          <a:lumMod val="65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0" i="0" u="none" strike="noStrike" dirty="0">
                          <a:solidFill>
                            <a:srgbClr val="000000"/>
                          </a:solidFill>
                          <a:effectLst/>
                          <a:latin typeface="游ゴシック" panose="020B0400000000000000" pitchFamily="50" charset="-128"/>
                          <a:ea typeface="游ゴシック" panose="020B0400000000000000" pitchFamily="50" charset="-128"/>
                        </a:rPr>
                        <a:t>Ｇ</a:t>
                      </a:r>
                      <a:br>
                        <a:rPr 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演習</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演習</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統括</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演習</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講師</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❖手順</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個人作業をもとに討議を行い、グループとしてニーズを整理する　</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ホワイトボー</a:t>
                      </a:r>
                      <a:endPar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ドを使用</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b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・本人の願いを共有する</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・本人の希望・ゴールの達成にむけて必要な支援を討議し、グループで共有する</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・その際、地域特性や社会資源の状況を把握し、サービス担当者会議開催のため</a:t>
                      </a:r>
                      <a:endPar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の参加者を検討する</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❖留意点</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受講者がそれぞれ根拠をもって発言することを意識させる</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定められた時間内で検討が終了するよう進行管理を行う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220554146"/>
                  </a:ext>
                </a:extLst>
              </a:tr>
              <a:tr h="1852863">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a:txBody>
                    <a:bodyPr/>
                    <a:lstStyle/>
                    <a:p>
                      <a:pPr algn="r" fontAlgn="ctr"/>
                      <a:endParaRPr lang="ja-JP" altLang="en-US" sz="700" b="0" i="0" u="none" strike="noStrike">
                        <a:solidFill>
                          <a:srgbClr val="000000"/>
                        </a:solidFill>
                        <a:effectLst/>
                        <a:latin typeface="游ゴシック" panose="020B0400000000000000" pitchFamily="50" charset="-128"/>
                        <a:ea typeface="游ゴシック" panose="020B0400000000000000" pitchFamily="50" charset="-128"/>
                      </a:endParaRPr>
                    </a:p>
                  </a:txBody>
                  <a:tcPr marL="7747" marR="7747" marT="7747" marB="0" anchor="ctr">
                    <a:lnL w="12700" cap="flat" cmpd="sng" algn="ctr">
                      <a:solidFill>
                        <a:schemeClr val="bg1">
                          <a:lumMod val="65000"/>
                        </a:schemeClr>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30</a:t>
                      </a:r>
                    </a:p>
                  </a:txBody>
                  <a:tcPr marL="7747" marR="7747" marT="7747"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相談支援専門員としてのグループワーク</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b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サービス等利用計画案の作成</a:t>
                      </a:r>
                    </a:p>
                  </a:txBody>
                  <a:tcPr marL="9525" marR="9525" marT="9525" marB="0" anchor="ctr">
                    <a:lnL w="12700" cap="flat" cmpd="sng" algn="ctr">
                      <a:solidFill>
                        <a:schemeClr val="bg1">
                          <a:lumMod val="65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ホワイトボード</a:t>
                      </a:r>
                      <a:endPar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endParaRPr>
                    </a:p>
                    <a:p>
                      <a:pPr algn="ctr" fontAlgn="ct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サービス等利用計画の様式</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游ゴシック" panose="020B0400000000000000" pitchFamily="50" charset="-128"/>
                          <a:ea typeface="游ゴシック" panose="020B0400000000000000" pitchFamily="50" charset="-128"/>
                        </a:rPr>
                        <a:t>Ｇ</a:t>
                      </a:r>
                      <a:br>
                        <a:rPr 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演習</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演習</a:t>
                      </a:r>
                      <a:b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統括</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演習</a:t>
                      </a:r>
                      <a:b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講師</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❖手順</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各グループ毎に、多職種・他機関との連携に配慮し、サービス等利用計画</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案</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を</a:t>
                      </a:r>
                      <a:endPar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       </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作成する</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❖留意点</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サービス担当者会議に招集する人や機関の設定も含めて討議する</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各グループにて振り返りと講師コメントを実施する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14770476"/>
                  </a:ext>
                </a:extLst>
              </a:tr>
            </a:tbl>
          </a:graphicData>
        </a:graphic>
      </p:graphicFrame>
      <p:sp>
        <p:nvSpPr>
          <p:cNvPr id="2" name="スライド番号プレースホルダー 1">
            <a:extLst>
              <a:ext uri="{FF2B5EF4-FFF2-40B4-BE49-F238E27FC236}">
                <a16:creationId xmlns:a16="http://schemas.microsoft.com/office/drawing/2014/main" id="{8C7C3D04-1577-E388-FC69-0C401AAB503D}"/>
              </a:ext>
            </a:extLst>
          </p:cNvPr>
          <p:cNvSpPr>
            <a:spLocks noGrp="1"/>
          </p:cNvSpPr>
          <p:nvPr>
            <p:ph type="sldNum" sz="quarter" idx="12"/>
          </p:nvPr>
        </p:nvSpPr>
        <p:spPr/>
        <p:txBody>
          <a:bodyPr/>
          <a:lstStyle/>
          <a:p>
            <a:fld id="{C339E4E8-780C-47DA-9976-8D59F520AA81}" type="slidenum">
              <a:rPr kumimoji="1" lang="ja-JP" altLang="en-US" smtClean="0"/>
              <a:t>22</a:t>
            </a:fld>
            <a:endParaRPr kumimoji="1" lang="ja-JP" altLang="en-US"/>
          </a:p>
        </p:txBody>
      </p:sp>
    </p:spTree>
    <p:extLst>
      <p:ext uri="{BB962C8B-B14F-4D97-AF65-F5344CB8AC3E}">
        <p14:creationId xmlns:p14="http://schemas.microsoft.com/office/powerpoint/2010/main" val="29901008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663DCC8-514D-91F5-D473-B27BA170848E}"/>
              </a:ext>
            </a:extLst>
          </p:cNvPr>
          <p:cNvSpPr>
            <a:spLocks noGrp="1"/>
          </p:cNvSpPr>
          <p:nvPr>
            <p:ph type="title"/>
          </p:nvPr>
        </p:nvSpPr>
        <p:spPr>
          <a:xfrm>
            <a:off x="838200" y="365126"/>
            <a:ext cx="10515600" cy="560564"/>
          </a:xfrm>
        </p:spPr>
        <p:txBody>
          <a:bodyPr>
            <a:normAutofit fontScale="90000"/>
          </a:bodyPr>
          <a:lstStyle/>
          <a:p>
            <a:pPr algn="ctr"/>
            <a:br>
              <a:rPr lang="ja-JP" altLang="en-US" sz="4000" dirty="0"/>
            </a:br>
            <a:r>
              <a:rPr lang="ja-JP" altLang="en-US" sz="3600" b="1" dirty="0"/>
              <a:t>演習事例</a:t>
            </a:r>
            <a:r>
              <a:rPr lang="ja-JP" altLang="en-US" sz="1800" dirty="0"/>
              <a:t>（この事例はフィクションです。実際の人物や団体などとは関係ありません）</a:t>
            </a:r>
            <a:br>
              <a:rPr kumimoji="1" lang="ja-JP" altLang="en-US" sz="2000" dirty="0"/>
            </a:br>
            <a:endParaRPr kumimoji="1" lang="ja-JP" altLang="en-US" dirty="0"/>
          </a:p>
        </p:txBody>
      </p:sp>
      <p:sp>
        <p:nvSpPr>
          <p:cNvPr id="4" name="コンテンツ プレースホルダー 2">
            <a:extLst>
              <a:ext uri="{FF2B5EF4-FFF2-40B4-BE49-F238E27FC236}">
                <a16:creationId xmlns:a16="http://schemas.microsoft.com/office/drawing/2014/main" id="{67CD2C90-E7D4-9285-888F-06F83E94CD0A}"/>
              </a:ext>
            </a:extLst>
          </p:cNvPr>
          <p:cNvSpPr>
            <a:spLocks noGrp="1"/>
          </p:cNvSpPr>
          <p:nvPr>
            <p:ph idx="1"/>
          </p:nvPr>
        </p:nvSpPr>
        <p:spPr>
          <a:xfrm>
            <a:off x="838200" y="1072444"/>
            <a:ext cx="10515600" cy="5678312"/>
          </a:xfrm>
        </p:spPr>
        <p:txBody>
          <a:bodyPr>
            <a:normAutofit/>
          </a:bodyPr>
          <a:lstStyle/>
          <a:p>
            <a:pPr indent="0" algn="just">
              <a:buNone/>
            </a:pPr>
            <a:endParaRPr lang="en-US" altLang="ja-JP" sz="500" kern="100" dirty="0">
              <a:effectLst/>
              <a:latin typeface="+mn-ea"/>
              <a:cs typeface="Times New Roman" panose="02020603050405020304" pitchFamily="18" charset="0"/>
            </a:endParaRPr>
          </a:p>
          <a:p>
            <a:pPr indent="139700" algn="just"/>
            <a:r>
              <a:rPr lang="ja-JP" altLang="en-US" sz="1800" kern="100" dirty="0">
                <a:effectLst/>
                <a:latin typeface="+mn-ea"/>
                <a:cs typeface="Times New Roman" panose="02020603050405020304" pitchFamily="18" charset="0"/>
              </a:rPr>
              <a:t>羽田良 光（はたら こう）</a:t>
            </a:r>
            <a:r>
              <a:rPr lang="ja-JP" altLang="en-US" sz="1800" kern="100" dirty="0">
                <a:latin typeface="+mn-ea"/>
                <a:cs typeface="Times New Roman" panose="02020603050405020304" pitchFamily="18" charset="0"/>
              </a:rPr>
              <a:t>さんは、</a:t>
            </a:r>
            <a:r>
              <a:rPr lang="ja-JP" altLang="ja-JP" sz="1800" kern="100" dirty="0">
                <a:effectLst/>
                <a:latin typeface="+mn-ea"/>
                <a:cs typeface="Times New Roman" panose="02020603050405020304" pitchFamily="18" charset="0"/>
              </a:rPr>
              <a:t>生活困窮者自立支援事業</a:t>
            </a:r>
            <a:r>
              <a:rPr lang="en-US" altLang="ja-JP" sz="1800" kern="100" dirty="0">
                <a:effectLst/>
                <a:latin typeface="+mn-ea"/>
                <a:cs typeface="Times New Roman" panose="02020603050405020304" pitchFamily="18" charset="0"/>
              </a:rPr>
              <a:t>(</a:t>
            </a:r>
            <a:r>
              <a:rPr lang="ja-JP" altLang="ja-JP" sz="1800" kern="100" dirty="0">
                <a:effectLst/>
                <a:latin typeface="+mn-ea"/>
                <a:cs typeface="Times New Roman" panose="02020603050405020304" pitchFamily="18" charset="0"/>
              </a:rPr>
              <a:t>非雇用型の訓練生として在籍</a:t>
            </a:r>
            <a:r>
              <a:rPr lang="en-US" altLang="ja-JP" sz="1800" kern="100" dirty="0">
                <a:effectLst/>
                <a:latin typeface="+mn-ea"/>
                <a:cs typeface="Times New Roman" panose="02020603050405020304" pitchFamily="18" charset="0"/>
              </a:rPr>
              <a:t>)</a:t>
            </a:r>
            <a:r>
              <a:rPr lang="ja-JP" altLang="ja-JP" sz="1800" kern="100" dirty="0">
                <a:effectLst/>
                <a:latin typeface="+mn-ea"/>
                <a:cs typeface="Times New Roman" panose="02020603050405020304" pitchFamily="18" charset="0"/>
              </a:rPr>
              <a:t>を利用する</a:t>
            </a:r>
            <a:r>
              <a:rPr lang="en-US" altLang="ja-JP" sz="1800" kern="100" dirty="0">
                <a:effectLst/>
                <a:latin typeface="+mn-ea"/>
                <a:cs typeface="Times New Roman" panose="02020603050405020304" pitchFamily="18" charset="0"/>
              </a:rPr>
              <a:t>27</a:t>
            </a:r>
            <a:r>
              <a:rPr lang="ja-JP" altLang="ja-JP" sz="1800" kern="100" dirty="0">
                <a:effectLst/>
                <a:latin typeface="+mn-ea"/>
                <a:cs typeface="Times New Roman" panose="02020603050405020304" pitchFamily="18" charset="0"/>
              </a:rPr>
              <a:t>歳の男性。</a:t>
            </a:r>
            <a:r>
              <a:rPr lang="ja-JP" altLang="en-US" sz="1600" kern="100" dirty="0">
                <a:effectLst/>
                <a:latin typeface="+mn-ea"/>
                <a:cs typeface="Times New Roman" panose="02020603050405020304" pitchFamily="18" charset="0"/>
              </a:rPr>
              <a:t>（</a:t>
            </a:r>
            <a:r>
              <a:rPr lang="en-US" altLang="ja-JP" sz="1600" kern="100" dirty="0">
                <a:latin typeface="+mn-ea"/>
                <a:cs typeface="Times New Roman" panose="02020603050405020304" pitchFamily="18" charset="0"/>
              </a:rPr>
              <a:t>※</a:t>
            </a:r>
            <a:r>
              <a:rPr lang="ja-JP" altLang="en-US" sz="1600" kern="100" dirty="0">
                <a:latin typeface="+mn-ea"/>
                <a:cs typeface="Times New Roman" panose="02020603050405020304" pitchFamily="18" charset="0"/>
              </a:rPr>
              <a:t>生活困窮者自立支援事業は就労継続支援Ｂ型事業所に併設されて実施されている）</a:t>
            </a:r>
            <a:endParaRPr lang="en-US" altLang="ja-JP" sz="1600" kern="100" dirty="0">
              <a:latin typeface="+mn-ea"/>
              <a:cs typeface="Times New Roman" panose="02020603050405020304" pitchFamily="18" charset="0"/>
            </a:endParaRPr>
          </a:p>
          <a:p>
            <a:pPr indent="0" algn="just">
              <a:buNone/>
            </a:pPr>
            <a:endParaRPr lang="ja-JP" altLang="en-US" sz="1600" kern="100" dirty="0">
              <a:effectLst/>
              <a:latin typeface="+mn-ea"/>
              <a:cs typeface="Times New Roman" panose="02020603050405020304" pitchFamily="18" charset="0"/>
            </a:endParaRPr>
          </a:p>
          <a:p>
            <a:pPr indent="139700" algn="just">
              <a:lnSpc>
                <a:spcPct val="100000"/>
              </a:lnSpc>
            </a:pPr>
            <a:r>
              <a:rPr lang="ja-JP" altLang="ja-JP" sz="1600" kern="100" dirty="0">
                <a:effectLst/>
                <a:latin typeface="+mn-ea"/>
                <a:cs typeface="Times New Roman" panose="02020603050405020304" pitchFamily="18" charset="0"/>
              </a:rPr>
              <a:t>大学卒業後一般就労したが</a:t>
            </a:r>
            <a:r>
              <a:rPr lang="en-US" altLang="ja-JP" sz="1600" kern="100" dirty="0">
                <a:effectLst/>
                <a:latin typeface="+mn-ea"/>
                <a:cs typeface="Times New Roman" panose="02020603050405020304" pitchFamily="18" charset="0"/>
              </a:rPr>
              <a:t>1</a:t>
            </a:r>
            <a:r>
              <a:rPr lang="ja-JP" altLang="ja-JP" sz="1600" kern="100" dirty="0">
                <a:effectLst/>
                <a:latin typeface="+mn-ea"/>
                <a:cs typeface="Times New Roman" panose="02020603050405020304" pitchFamily="18" charset="0"/>
              </a:rPr>
              <a:t>ケ月で離職、その後</a:t>
            </a:r>
            <a:r>
              <a:rPr lang="en-US" altLang="ja-JP" sz="1600" kern="100" dirty="0">
                <a:effectLst/>
                <a:latin typeface="+mn-ea"/>
                <a:cs typeface="Times New Roman" panose="02020603050405020304" pitchFamily="18" charset="0"/>
              </a:rPr>
              <a:t>3</a:t>
            </a:r>
            <a:r>
              <a:rPr lang="ja-JP" altLang="ja-JP" sz="1600" kern="100" dirty="0">
                <a:effectLst/>
                <a:latin typeface="+mn-ea"/>
                <a:cs typeface="Times New Roman" panose="02020603050405020304" pitchFamily="18" charset="0"/>
              </a:rPr>
              <a:t>ケ月間</a:t>
            </a:r>
            <a:r>
              <a:rPr lang="ja-JP" altLang="en-US" sz="1600" kern="100" dirty="0">
                <a:effectLst/>
                <a:latin typeface="+mn-ea"/>
                <a:cs typeface="Times New Roman" panose="02020603050405020304" pitchFamily="18" charset="0"/>
              </a:rPr>
              <a:t>自宅にて</a:t>
            </a:r>
            <a:r>
              <a:rPr lang="ja-JP" altLang="ja-JP" sz="1600" kern="100" dirty="0">
                <a:effectLst/>
                <a:latin typeface="+mn-ea"/>
                <a:cs typeface="Times New Roman" panose="02020603050405020304" pitchFamily="18" charset="0"/>
              </a:rPr>
              <a:t>引きこもりとな</a:t>
            </a:r>
            <a:r>
              <a:rPr lang="ja-JP" altLang="en-US" sz="1600" kern="100" dirty="0">
                <a:effectLst/>
                <a:latin typeface="+mn-ea"/>
                <a:cs typeface="Times New Roman" panose="02020603050405020304" pitchFamily="18" charset="0"/>
              </a:rPr>
              <a:t>る。</a:t>
            </a:r>
            <a:endParaRPr lang="ja-JP" altLang="en-US" sz="100" kern="100" dirty="0">
              <a:effectLst/>
              <a:latin typeface="+mn-ea"/>
              <a:cs typeface="Times New Roman" panose="02020603050405020304" pitchFamily="18" charset="0"/>
            </a:endParaRPr>
          </a:p>
          <a:p>
            <a:pPr indent="139700" algn="just">
              <a:lnSpc>
                <a:spcPct val="100000"/>
              </a:lnSpc>
            </a:pPr>
            <a:r>
              <a:rPr lang="ja-JP" altLang="ja-JP" sz="1600" kern="100" dirty="0">
                <a:effectLst/>
                <a:latin typeface="+mn-ea"/>
                <a:cs typeface="Times New Roman" panose="02020603050405020304" pitchFamily="18" charset="0"/>
              </a:rPr>
              <a:t>親戚の勧めで、若者サポートステーションを利用し、生活困窮者支援事業を実施している就労継続支援</a:t>
            </a:r>
            <a:r>
              <a:rPr lang="en-US" altLang="ja-JP" sz="1600" kern="100" dirty="0">
                <a:effectLst/>
                <a:latin typeface="+mn-ea"/>
                <a:cs typeface="Times New Roman" panose="02020603050405020304" pitchFamily="18" charset="0"/>
              </a:rPr>
              <a:t>B</a:t>
            </a:r>
            <a:r>
              <a:rPr lang="ja-JP" altLang="ja-JP" sz="1600" kern="100" dirty="0">
                <a:effectLst/>
                <a:latin typeface="+mn-ea"/>
                <a:cs typeface="Times New Roman" panose="02020603050405020304" pitchFamily="18" charset="0"/>
              </a:rPr>
              <a:t>型</a:t>
            </a:r>
            <a:r>
              <a:rPr lang="ja-JP" altLang="en-US" sz="1600" kern="100" dirty="0">
                <a:effectLst/>
                <a:latin typeface="+mn-ea"/>
                <a:cs typeface="Times New Roman" panose="02020603050405020304" pitchFamily="18" charset="0"/>
              </a:rPr>
              <a:t>事業所</a:t>
            </a:r>
            <a:r>
              <a:rPr lang="ja-JP" altLang="ja-JP" sz="1600" kern="100" dirty="0">
                <a:effectLst/>
                <a:latin typeface="+mn-ea"/>
                <a:cs typeface="Times New Roman" panose="02020603050405020304" pitchFamily="18" charset="0"/>
              </a:rPr>
              <a:t>に支援員として求職</a:t>
            </a:r>
            <a:r>
              <a:rPr lang="ja-JP" altLang="en-US" sz="1600" kern="100" dirty="0">
                <a:effectLst/>
                <a:latin typeface="+mn-ea"/>
                <a:cs typeface="Times New Roman" panose="02020603050405020304" pitchFamily="18" charset="0"/>
              </a:rPr>
              <a:t>。</a:t>
            </a:r>
            <a:endParaRPr lang="en-US" altLang="ja-JP" sz="1600" kern="100" dirty="0">
              <a:effectLst/>
              <a:latin typeface="+mn-ea"/>
              <a:cs typeface="Times New Roman" panose="02020603050405020304" pitchFamily="18" charset="0"/>
            </a:endParaRPr>
          </a:p>
          <a:p>
            <a:pPr indent="139700" algn="just">
              <a:lnSpc>
                <a:spcPct val="100000"/>
              </a:lnSpc>
            </a:pPr>
            <a:r>
              <a:rPr lang="ja-JP" altLang="ja-JP" sz="1600" kern="100" dirty="0">
                <a:effectLst/>
                <a:latin typeface="+mn-ea"/>
                <a:cs typeface="Times New Roman" panose="02020603050405020304" pitchFamily="18" charset="0"/>
              </a:rPr>
              <a:t>その職場実習時に高次脳機能障害が疑われ、利用者として</a:t>
            </a:r>
            <a:r>
              <a:rPr lang="ja-JP" altLang="en-US" sz="1600" kern="100" dirty="0">
                <a:effectLst/>
                <a:latin typeface="+mn-ea"/>
                <a:cs typeface="Times New Roman" panose="02020603050405020304" pitchFamily="18" charset="0"/>
              </a:rPr>
              <a:t>訓練し、</a:t>
            </a:r>
            <a:r>
              <a:rPr lang="ja-JP" altLang="ja-JP" sz="1600" kern="100" dirty="0">
                <a:effectLst/>
                <a:latin typeface="+mn-ea"/>
                <a:cs typeface="Times New Roman" panose="02020603050405020304" pitchFamily="18" charset="0"/>
              </a:rPr>
              <a:t>一般就労をめざした方が良いのではないかと勧めらた。</a:t>
            </a:r>
          </a:p>
          <a:p>
            <a:pPr indent="139700" algn="just">
              <a:lnSpc>
                <a:spcPct val="100000"/>
              </a:lnSpc>
            </a:pPr>
            <a:r>
              <a:rPr lang="ja-JP" altLang="ja-JP" sz="1600" kern="100" dirty="0">
                <a:effectLst/>
                <a:latin typeface="+mn-ea"/>
                <a:cs typeface="Times New Roman" panose="02020603050405020304" pitchFamily="18" charset="0"/>
              </a:rPr>
              <a:t>しかし、ご本人が障害者手帳の取得を拒んだため、若者サポートステーションと居住する市の生活支援課が介入し、生活困窮者自立支援事業</a:t>
            </a:r>
            <a:r>
              <a:rPr lang="en-US" altLang="ja-JP" sz="1600" kern="100" dirty="0">
                <a:effectLst/>
                <a:latin typeface="+mn-ea"/>
                <a:cs typeface="Times New Roman" panose="02020603050405020304" pitchFamily="18" charset="0"/>
              </a:rPr>
              <a:t>(</a:t>
            </a:r>
            <a:r>
              <a:rPr lang="ja-JP" altLang="ja-JP" sz="1600" kern="100" dirty="0">
                <a:effectLst/>
                <a:latin typeface="+mn-ea"/>
                <a:cs typeface="Times New Roman" panose="02020603050405020304" pitchFamily="18" charset="0"/>
              </a:rPr>
              <a:t>就労訓練事業</a:t>
            </a:r>
            <a:r>
              <a:rPr lang="en-US" altLang="ja-JP" sz="1600" kern="100" dirty="0">
                <a:effectLst/>
                <a:latin typeface="+mn-ea"/>
                <a:cs typeface="Times New Roman" panose="02020603050405020304" pitchFamily="18" charset="0"/>
              </a:rPr>
              <a:t>)</a:t>
            </a:r>
            <a:r>
              <a:rPr lang="ja-JP" altLang="ja-JP" sz="1600" kern="100" dirty="0">
                <a:effectLst/>
                <a:latin typeface="+mn-ea"/>
                <a:cs typeface="Times New Roman" panose="02020603050405020304" pitchFamily="18" charset="0"/>
              </a:rPr>
              <a:t>の利用者として、</a:t>
            </a:r>
            <a:r>
              <a:rPr lang="en-US" altLang="ja-JP" sz="1600" kern="100" dirty="0">
                <a:effectLst/>
                <a:latin typeface="+mn-ea"/>
                <a:cs typeface="Times New Roman" panose="02020603050405020304" pitchFamily="18" charset="0"/>
              </a:rPr>
              <a:t>B</a:t>
            </a:r>
            <a:r>
              <a:rPr lang="ja-JP" altLang="ja-JP" sz="1600" kern="100" dirty="0">
                <a:effectLst/>
                <a:latin typeface="+mn-ea"/>
                <a:cs typeface="Times New Roman" panose="02020603050405020304" pitchFamily="18" charset="0"/>
              </a:rPr>
              <a:t>型事業所の生産活動に参加することになり、そこで就労アセスメントを受けた。</a:t>
            </a:r>
          </a:p>
          <a:p>
            <a:pPr indent="139700" algn="just">
              <a:lnSpc>
                <a:spcPct val="100000"/>
              </a:lnSpc>
            </a:pPr>
            <a:r>
              <a:rPr lang="ja-JP" altLang="ja-JP" sz="1600" kern="100" dirty="0">
                <a:effectLst/>
                <a:latin typeface="+mn-ea"/>
                <a:cs typeface="Times New Roman" panose="02020603050405020304" pitchFamily="18" charset="0"/>
              </a:rPr>
              <a:t>就労アセスメントでは、障害者雇用枠での一般就労が良いのではないかとの助言があ</a:t>
            </a:r>
            <a:r>
              <a:rPr lang="ja-JP" altLang="en-US" sz="1600" kern="100" dirty="0">
                <a:effectLst/>
                <a:latin typeface="+mn-ea"/>
                <a:cs typeface="Times New Roman" panose="02020603050405020304" pitchFamily="18" charset="0"/>
              </a:rPr>
              <a:t>ったが、</a:t>
            </a:r>
            <a:r>
              <a:rPr lang="ja-JP" altLang="ja-JP" sz="1600" kern="100" dirty="0">
                <a:effectLst/>
                <a:latin typeface="+mn-ea"/>
                <a:cs typeface="Times New Roman" panose="02020603050405020304" pitchFamily="18" charset="0"/>
              </a:rPr>
              <a:t>ご本人・ご家族共に障害者手帳の取得に前向きになれず、ハローワークで一般の求職活動を並行して行</a:t>
            </a:r>
            <a:r>
              <a:rPr lang="ja-JP" altLang="en-US" sz="1600" kern="100" dirty="0">
                <a:effectLst/>
                <a:latin typeface="+mn-ea"/>
                <a:cs typeface="Times New Roman" panose="02020603050405020304" pitchFamily="18" charset="0"/>
              </a:rPr>
              <a:t>ったが</a:t>
            </a:r>
            <a:r>
              <a:rPr lang="ja-JP" altLang="ja-JP" sz="1600" kern="100" dirty="0">
                <a:effectLst/>
                <a:latin typeface="+mn-ea"/>
                <a:cs typeface="Times New Roman" panose="02020603050405020304" pitchFamily="18" charset="0"/>
              </a:rPr>
              <a:t>就職には繋が</a:t>
            </a:r>
            <a:r>
              <a:rPr lang="ja-JP" altLang="en-US" sz="1600" kern="100" dirty="0">
                <a:effectLst/>
                <a:latin typeface="+mn-ea"/>
                <a:cs typeface="Times New Roman" panose="02020603050405020304" pitchFamily="18" charset="0"/>
              </a:rPr>
              <a:t>ず。</a:t>
            </a:r>
            <a:endParaRPr lang="ja-JP" altLang="ja-JP" sz="1600" kern="100" dirty="0">
              <a:effectLst/>
              <a:latin typeface="+mn-ea"/>
              <a:cs typeface="Times New Roman" panose="02020603050405020304" pitchFamily="18" charset="0"/>
            </a:endParaRPr>
          </a:p>
          <a:p>
            <a:pPr indent="139700" algn="just">
              <a:lnSpc>
                <a:spcPct val="100000"/>
              </a:lnSpc>
            </a:pPr>
            <a:r>
              <a:rPr lang="ja-JP" altLang="ja-JP" sz="1600" kern="100" dirty="0">
                <a:effectLst/>
                <a:latin typeface="+mn-ea"/>
                <a:cs typeface="Times New Roman" panose="02020603050405020304" pitchFamily="18" charset="0"/>
              </a:rPr>
              <a:t>今回、生活困窮者自立支援事業の利用期限が迫り、今後の進路や支援の方向性について、ご本人・ご家族と支援者や関係者等が話し合いを積み重ね</a:t>
            </a:r>
            <a:r>
              <a:rPr lang="ja-JP" altLang="en-US" sz="1600" kern="100" dirty="0">
                <a:effectLst/>
                <a:latin typeface="+mn-ea"/>
                <a:cs typeface="Times New Roman" panose="02020603050405020304" pitchFamily="18" charset="0"/>
              </a:rPr>
              <a:t>た。</a:t>
            </a:r>
          </a:p>
          <a:p>
            <a:pPr indent="139700" algn="just">
              <a:lnSpc>
                <a:spcPct val="100000"/>
              </a:lnSpc>
            </a:pPr>
            <a:r>
              <a:rPr lang="ja-JP" altLang="en-US" sz="1600" kern="100" dirty="0">
                <a:effectLst/>
                <a:latin typeface="+mn-ea"/>
                <a:cs typeface="Times New Roman" panose="02020603050405020304" pitchFamily="18" charset="0"/>
              </a:rPr>
              <a:t>そして、</a:t>
            </a:r>
            <a:r>
              <a:rPr lang="ja-JP" altLang="ja-JP" sz="1600" kern="100" dirty="0">
                <a:effectLst/>
                <a:latin typeface="+mn-ea"/>
                <a:cs typeface="Times New Roman" panose="02020603050405020304" pitchFamily="18" charset="0"/>
              </a:rPr>
              <a:t>一般就労をめざすことを目的に、</a:t>
            </a:r>
            <a:r>
              <a:rPr lang="ja-JP" altLang="en-US" sz="1600" kern="100" dirty="0">
                <a:effectLst/>
                <a:latin typeface="+mn-ea"/>
                <a:cs typeface="Times New Roman" panose="02020603050405020304" pitchFamily="18" charset="0"/>
              </a:rPr>
              <a:t>障害者手帳は取得せず、</a:t>
            </a:r>
            <a:r>
              <a:rPr lang="ja-JP" altLang="ja-JP" sz="1600" kern="100" dirty="0">
                <a:effectLst/>
                <a:latin typeface="+mn-ea"/>
                <a:cs typeface="Times New Roman" panose="02020603050405020304" pitchFamily="18" charset="0"/>
              </a:rPr>
              <a:t>医師の意見書により障害福祉サービスの受給者証を取得し、就労継続支援</a:t>
            </a:r>
            <a:r>
              <a:rPr lang="en-US" altLang="ja-JP" sz="1600" kern="100" dirty="0">
                <a:effectLst/>
                <a:latin typeface="+mn-ea"/>
                <a:cs typeface="Times New Roman" panose="02020603050405020304" pitchFamily="18" charset="0"/>
              </a:rPr>
              <a:t>B</a:t>
            </a:r>
            <a:r>
              <a:rPr lang="ja-JP" altLang="ja-JP" sz="1600" kern="100" dirty="0">
                <a:effectLst/>
                <a:latin typeface="+mn-ea"/>
                <a:cs typeface="Times New Roman" panose="02020603050405020304" pitchFamily="18" charset="0"/>
              </a:rPr>
              <a:t>型の利用を開始することにな</a:t>
            </a:r>
            <a:r>
              <a:rPr lang="ja-JP" altLang="en-US" sz="1600" kern="100" dirty="0">
                <a:effectLst/>
                <a:latin typeface="+mn-ea"/>
                <a:cs typeface="Times New Roman" panose="02020603050405020304" pitchFamily="18" charset="0"/>
              </a:rPr>
              <a:t>った</a:t>
            </a:r>
            <a:r>
              <a:rPr lang="ja-JP" altLang="ja-JP" sz="1600" kern="100" dirty="0">
                <a:effectLst/>
                <a:latin typeface="+mn-ea"/>
                <a:cs typeface="Times New Roman" panose="02020603050405020304" pitchFamily="18" charset="0"/>
              </a:rPr>
              <a:t>。</a:t>
            </a:r>
          </a:p>
          <a:p>
            <a:pPr marL="0" indent="0">
              <a:buNone/>
            </a:pPr>
            <a:endParaRPr lang="ja-JP" altLang="en-US" sz="1400" dirty="0"/>
          </a:p>
          <a:p>
            <a:pPr marL="0" indent="0">
              <a:buNone/>
            </a:pPr>
            <a:endParaRPr lang="ja-JP" altLang="en-US" dirty="0"/>
          </a:p>
          <a:p>
            <a:pPr marL="0" indent="0">
              <a:buNone/>
            </a:pPr>
            <a:endParaRPr lang="ja-JP" altLang="en-US" dirty="0"/>
          </a:p>
          <a:p>
            <a:pPr marL="0" indent="0">
              <a:buNone/>
            </a:pPr>
            <a:endParaRPr lang="ja-JP" altLang="en-US" dirty="0"/>
          </a:p>
          <a:p>
            <a:pPr marL="0" indent="0">
              <a:buNone/>
            </a:pPr>
            <a:endParaRPr lang="en-US" altLang="ja-JP" dirty="0"/>
          </a:p>
        </p:txBody>
      </p:sp>
      <p:sp>
        <p:nvSpPr>
          <p:cNvPr id="3" name="スライド番号プレースホルダー 2">
            <a:extLst>
              <a:ext uri="{FF2B5EF4-FFF2-40B4-BE49-F238E27FC236}">
                <a16:creationId xmlns:a16="http://schemas.microsoft.com/office/drawing/2014/main" id="{1DEF9AAA-A1A5-F448-7008-5516CFB17AFB}"/>
              </a:ext>
            </a:extLst>
          </p:cNvPr>
          <p:cNvSpPr>
            <a:spLocks noGrp="1"/>
          </p:cNvSpPr>
          <p:nvPr>
            <p:ph type="sldNum" sz="quarter" idx="12"/>
          </p:nvPr>
        </p:nvSpPr>
        <p:spPr/>
        <p:txBody>
          <a:bodyPr/>
          <a:lstStyle/>
          <a:p>
            <a:fld id="{C339E4E8-780C-47DA-9976-8D59F520AA81}" type="slidenum">
              <a:rPr kumimoji="1" lang="ja-JP" altLang="en-US" smtClean="0"/>
              <a:t>23</a:t>
            </a:fld>
            <a:endParaRPr kumimoji="1" lang="ja-JP" altLang="en-US"/>
          </a:p>
        </p:txBody>
      </p:sp>
    </p:spTree>
    <p:extLst>
      <p:ext uri="{BB962C8B-B14F-4D97-AF65-F5344CB8AC3E}">
        <p14:creationId xmlns:p14="http://schemas.microsoft.com/office/powerpoint/2010/main" val="31559172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2234" name="Group 2794"/>
          <p:cNvGraphicFramePr>
            <a:graphicFrameLocks noGrp="1"/>
          </p:cNvGraphicFramePr>
          <p:nvPr>
            <p:ph idx="1"/>
            <p:extLst>
              <p:ext uri="{D42A27DB-BD31-4B8C-83A1-F6EECF244321}">
                <p14:modId xmlns:p14="http://schemas.microsoft.com/office/powerpoint/2010/main" val="3205731395"/>
              </p:ext>
            </p:extLst>
          </p:nvPr>
        </p:nvGraphicFramePr>
        <p:xfrm>
          <a:off x="1150957" y="908051"/>
          <a:ext cx="9874357" cy="5689301"/>
        </p:xfrm>
        <a:graphic>
          <a:graphicData uri="http://schemas.openxmlformats.org/drawingml/2006/table">
            <a:tbl>
              <a:tblPr/>
              <a:tblGrid>
                <a:gridCol w="672321">
                  <a:extLst>
                    <a:ext uri="{9D8B030D-6E8A-4147-A177-3AD203B41FA5}">
                      <a16:colId xmlns:a16="http://schemas.microsoft.com/office/drawing/2014/main" val="20000"/>
                    </a:ext>
                  </a:extLst>
                </a:gridCol>
                <a:gridCol w="2020685">
                  <a:extLst>
                    <a:ext uri="{9D8B030D-6E8A-4147-A177-3AD203B41FA5}">
                      <a16:colId xmlns:a16="http://schemas.microsoft.com/office/drawing/2014/main" val="20001"/>
                    </a:ext>
                  </a:extLst>
                </a:gridCol>
                <a:gridCol w="2366583">
                  <a:extLst>
                    <a:ext uri="{9D8B030D-6E8A-4147-A177-3AD203B41FA5}">
                      <a16:colId xmlns:a16="http://schemas.microsoft.com/office/drawing/2014/main" val="20002"/>
                    </a:ext>
                  </a:extLst>
                </a:gridCol>
                <a:gridCol w="2514259">
                  <a:extLst>
                    <a:ext uri="{9D8B030D-6E8A-4147-A177-3AD203B41FA5}">
                      <a16:colId xmlns:a16="http://schemas.microsoft.com/office/drawing/2014/main" val="20003"/>
                    </a:ext>
                  </a:extLst>
                </a:gridCol>
                <a:gridCol w="2300509">
                  <a:extLst>
                    <a:ext uri="{9D8B030D-6E8A-4147-A177-3AD203B41FA5}">
                      <a16:colId xmlns:a16="http://schemas.microsoft.com/office/drawing/2014/main" val="20004"/>
                    </a:ext>
                  </a:extLst>
                </a:gridCol>
              </a:tblGrid>
              <a:tr h="82623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a:ln>
                            <a:noFill/>
                          </a:ln>
                          <a:solidFill>
                            <a:schemeClr val="tx1"/>
                          </a:solidFill>
                          <a:effectLst/>
                          <a:latin typeface="Arial" charset="0"/>
                          <a:ea typeface="ＭＳ Ｐゴシック" pitchFamily="50" charset="-128"/>
                        </a:rPr>
                        <a:t>№</a:t>
                      </a:r>
                      <a:endParaRPr kumimoji="1" lang="ja-JP" altLang="ja-JP" sz="1800" b="0" i="0" u="none" strike="noStrike" cap="none" normalizeH="0" baseline="0" dirty="0">
                        <a:ln>
                          <a:noFill/>
                        </a:ln>
                        <a:solidFill>
                          <a:schemeClr val="tx1"/>
                        </a:solidFill>
                        <a:effectLst/>
                        <a:latin typeface="Arial" charset="0"/>
                        <a:ea typeface="ＭＳ Ｐゴシック" pitchFamily="50" charset="-128"/>
                      </a:endParaRPr>
                    </a:p>
                  </a:txBody>
                  <a:tcPr marL="101537" marR="101537"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pitchFamily="50" charset="-128"/>
                        </a:rPr>
                        <a:t>表明されている　　　　ニーズの把握</a:t>
                      </a:r>
                    </a:p>
                  </a:txBody>
                  <a:tcPr marL="101537" marR="10153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9F98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pitchFamily="50" charset="-128"/>
                        </a:rPr>
                        <a:t>初期状態の評価</a:t>
                      </a:r>
                      <a:endParaRPr kumimoji="1" lang="en-US" altLang="ja-JP" sz="1400" b="0" i="0" u="none" strike="noStrike" cap="none" normalizeH="0" baseline="0" dirty="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pitchFamily="50" charset="-128"/>
                        </a:rPr>
                        <a:t>（利用者の状況</a:t>
                      </a:r>
                      <a:endParaRPr kumimoji="1" lang="en-US" altLang="ja-JP" sz="1400" b="0" i="0" u="none" strike="noStrike" cap="none" normalizeH="0" baseline="0" dirty="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pitchFamily="50" charset="-128"/>
                        </a:rPr>
                        <a:t>・環境の状況）</a:t>
                      </a:r>
                    </a:p>
                  </a:txBody>
                  <a:tcPr marL="101537" marR="10153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9F98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pitchFamily="50" charset="-128"/>
                        </a:rPr>
                        <a:t>支援者の気になること</a:t>
                      </a:r>
                      <a:endParaRPr kumimoji="1" lang="en-US" altLang="ja-JP" sz="1400" b="0" i="0" u="none" strike="noStrike" cap="none" normalizeH="0" baseline="0" dirty="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pitchFamily="50" charset="-128"/>
                        </a:rPr>
                        <a:t>・推測できること</a:t>
                      </a:r>
                      <a:endParaRPr kumimoji="1" lang="en-US" altLang="ja-JP" sz="1400" b="0" i="0" u="none" strike="noStrike" cap="none" normalizeH="0" baseline="0" dirty="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pitchFamily="50" charset="-128"/>
                        </a:rPr>
                        <a:t>（事例の強み・可能性）</a:t>
                      </a:r>
                    </a:p>
                  </a:txBody>
                  <a:tcPr marL="101537" marR="10153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9F98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pitchFamily="50" charset="-128"/>
                        </a:rPr>
                        <a:t>整理されたニーズ</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pitchFamily="50" charset="-128"/>
                        </a:rPr>
                        <a:t>（願いや希望を満たすための具体的な到達目標）</a:t>
                      </a:r>
                    </a:p>
                  </a:txBody>
                  <a:tcPr marL="101537" marR="10153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9F98F"/>
                    </a:solidFill>
                  </a:tcPr>
                </a:tc>
                <a:extLst>
                  <a:ext uri="{0D108BD9-81ED-4DB2-BD59-A6C34878D82A}">
                    <a16:rowId xmlns:a16="http://schemas.microsoft.com/office/drawing/2014/main" val="10000"/>
                  </a:ext>
                </a:extLst>
              </a:tr>
              <a:tr h="486307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Ｐゴシック" pitchFamily="50" charset="-128"/>
                      </a:endParaRPr>
                    </a:p>
                  </a:txBody>
                  <a:tcPr marL="101537" marR="10153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dirty="0">
                        <a:ln>
                          <a:noFill/>
                        </a:ln>
                        <a:solidFill>
                          <a:schemeClr val="tx1"/>
                        </a:solidFill>
                        <a:effectLst/>
                        <a:latin typeface="Arial" charset="0"/>
                        <a:ea typeface="ＭＳ Ｐゴシック" pitchFamily="50" charset="-128"/>
                      </a:endParaRPr>
                    </a:p>
                  </a:txBody>
                  <a:tcPr marL="101537" marR="1015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ja-JP" sz="2800" b="0" i="0" u="none" strike="noStrike" cap="none" normalizeH="0" baseline="0" dirty="0">
                        <a:ln>
                          <a:noFill/>
                        </a:ln>
                        <a:solidFill>
                          <a:schemeClr val="tx1"/>
                        </a:solidFill>
                        <a:effectLst/>
                        <a:latin typeface="Arial" charset="0"/>
                        <a:ea typeface="ＭＳ Ｐゴシック" pitchFamily="50" charset="-128"/>
                      </a:endParaRPr>
                    </a:p>
                  </a:txBody>
                  <a:tcPr marL="101537" marR="1015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dirty="0">
                        <a:ln>
                          <a:noFill/>
                        </a:ln>
                        <a:solidFill>
                          <a:schemeClr val="tx1"/>
                        </a:solidFill>
                        <a:effectLst/>
                        <a:latin typeface="Arial" charset="0"/>
                        <a:ea typeface="ＭＳ Ｐゴシック" pitchFamily="50" charset="-128"/>
                      </a:endParaRPr>
                    </a:p>
                  </a:txBody>
                  <a:tcPr marL="101537" marR="1015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dirty="0">
                        <a:ln>
                          <a:noFill/>
                        </a:ln>
                        <a:solidFill>
                          <a:schemeClr val="tx1"/>
                        </a:solidFill>
                        <a:effectLst/>
                        <a:latin typeface="Arial" charset="0"/>
                        <a:ea typeface="ＭＳ Ｐゴシック" pitchFamily="50" charset="-128"/>
                      </a:endParaRPr>
                    </a:p>
                  </a:txBody>
                  <a:tcPr marL="101537" marR="10153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34839" name="Rectangle 2786"/>
          <p:cNvSpPr>
            <a:spLocks noChangeArrowheads="1"/>
          </p:cNvSpPr>
          <p:nvPr/>
        </p:nvSpPr>
        <p:spPr bwMode="auto">
          <a:xfrm>
            <a:off x="3336966" y="115888"/>
            <a:ext cx="5165766" cy="576262"/>
          </a:xfrm>
          <a:prstGeom prst="rect">
            <a:avLst/>
          </a:prstGeom>
          <a:noFill/>
          <a:ln w="12700" algn="ctr">
            <a:noFill/>
            <a:miter lim="800000"/>
            <a:headEnd/>
            <a:tailEnd/>
          </a:ln>
        </p:spPr>
        <p:txBody>
          <a:bodyPr anchor="ctr"/>
          <a:lstStyle/>
          <a:p>
            <a:r>
              <a:rPr lang="ja-JP" altLang="en-US" sz="2800" b="1" dirty="0">
                <a:solidFill>
                  <a:schemeClr val="tx2"/>
                </a:solidFill>
              </a:rPr>
              <a:t>ニーズの整理表の一例</a:t>
            </a:r>
            <a:endParaRPr lang="ja-JP" altLang="en-US" sz="1600" b="1" dirty="0">
              <a:solidFill>
                <a:schemeClr val="tx2"/>
              </a:solidFill>
            </a:endParaRPr>
          </a:p>
        </p:txBody>
      </p:sp>
      <p:sp>
        <p:nvSpPr>
          <p:cNvPr id="34841" name="Rectangle 2786"/>
          <p:cNvSpPr>
            <a:spLocks noChangeArrowheads="1"/>
          </p:cNvSpPr>
          <p:nvPr/>
        </p:nvSpPr>
        <p:spPr bwMode="auto">
          <a:xfrm>
            <a:off x="7294581" y="476285"/>
            <a:ext cx="3730733" cy="346075"/>
          </a:xfrm>
          <a:prstGeom prst="rect">
            <a:avLst/>
          </a:prstGeom>
          <a:noFill/>
          <a:ln w="12700" algn="ctr">
            <a:noFill/>
            <a:miter lim="800000"/>
            <a:headEnd/>
            <a:tailEnd/>
          </a:ln>
        </p:spPr>
        <p:txBody>
          <a:bodyPr anchor="ctr"/>
          <a:lstStyle/>
          <a:p>
            <a:r>
              <a:rPr lang="ja-JP" altLang="en-US" sz="1400" b="1" dirty="0">
                <a:solidFill>
                  <a:schemeClr val="tx2"/>
                </a:solidFill>
              </a:rPr>
              <a:t>　　　　　　　　　　　　　　　　　　　　　　　　　　　　　　　　　　　　　　　　　　　</a:t>
            </a:r>
            <a:r>
              <a:rPr lang="ja-JP" altLang="en-US" sz="1600" b="1" u="sng" dirty="0">
                <a:solidFill>
                  <a:schemeClr val="tx2"/>
                </a:solidFill>
              </a:rPr>
              <a:t>利用者名　　　　　　　　　　　様</a:t>
            </a:r>
            <a:br>
              <a:rPr lang="ja-JP" altLang="en-US" sz="1600" b="1" dirty="0">
                <a:solidFill>
                  <a:schemeClr val="tx2"/>
                </a:solidFill>
              </a:rPr>
            </a:br>
            <a:endParaRPr lang="ja-JP" altLang="en-US" sz="1600" b="1" dirty="0">
              <a:solidFill>
                <a:schemeClr val="tx2"/>
              </a:solidFill>
            </a:endParaRPr>
          </a:p>
        </p:txBody>
      </p:sp>
      <p:sp>
        <p:nvSpPr>
          <p:cNvPr id="2" name="スライド番号プレースホルダー 1">
            <a:extLst>
              <a:ext uri="{FF2B5EF4-FFF2-40B4-BE49-F238E27FC236}">
                <a16:creationId xmlns:a16="http://schemas.microsoft.com/office/drawing/2014/main" id="{1803FEC2-319D-A5E3-E597-DC30E4D67AE4}"/>
              </a:ext>
            </a:extLst>
          </p:cNvPr>
          <p:cNvSpPr>
            <a:spLocks noGrp="1"/>
          </p:cNvSpPr>
          <p:nvPr>
            <p:ph type="sldNum" sz="quarter" idx="12"/>
          </p:nvPr>
        </p:nvSpPr>
        <p:spPr/>
        <p:txBody>
          <a:bodyPr/>
          <a:lstStyle/>
          <a:p>
            <a:fld id="{C339E4E8-780C-47DA-9976-8D59F520AA81}" type="slidenum">
              <a:rPr kumimoji="1" lang="ja-JP" altLang="en-US" smtClean="0"/>
              <a:t>24</a:t>
            </a:fld>
            <a:endParaRPr kumimoji="1" lang="ja-JP"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86F167F9-55FD-C073-8B57-2DCAC3C9A942}"/>
              </a:ext>
            </a:extLst>
          </p:cNvPr>
          <p:cNvSpPr txBox="1"/>
          <p:nvPr/>
        </p:nvSpPr>
        <p:spPr>
          <a:xfrm>
            <a:off x="3087756" y="0"/>
            <a:ext cx="6016487" cy="292388"/>
          </a:xfrm>
          <a:prstGeom prst="rect">
            <a:avLst/>
          </a:prstGeom>
          <a:noFill/>
          <a:ln>
            <a:noFill/>
          </a:ln>
        </p:spPr>
        <p:txBody>
          <a:bodyPr wrap="square" rtlCol="0" anchor="ctr">
            <a:spAutoFit/>
          </a:bodyPr>
          <a:lstStyle/>
          <a:p>
            <a:pPr algn="ctr"/>
            <a:r>
              <a:rPr kumimoji="1" lang="ja-JP" altLang="en-US" sz="1300" dirty="0">
                <a:latin typeface="ＭＳ Ｐゴシック" panose="020B0600070205080204" pitchFamily="50" charset="-128"/>
                <a:ea typeface="ＭＳ Ｐゴシック" panose="020B0600070205080204" pitchFamily="50" charset="-128"/>
              </a:rPr>
              <a:t>サービス等利用計画・障害児支援利用計画</a:t>
            </a:r>
          </a:p>
        </p:txBody>
      </p:sp>
      <p:sp>
        <p:nvSpPr>
          <p:cNvPr id="7" name="正方形/長方形 6">
            <a:extLst>
              <a:ext uri="{FF2B5EF4-FFF2-40B4-BE49-F238E27FC236}">
                <a16:creationId xmlns:a16="http://schemas.microsoft.com/office/drawing/2014/main" id="{5758E355-4BF8-FED2-20E0-2C8ADC90D392}"/>
              </a:ext>
            </a:extLst>
          </p:cNvPr>
          <p:cNvSpPr/>
          <p:nvPr/>
        </p:nvSpPr>
        <p:spPr>
          <a:xfrm>
            <a:off x="1981199" y="755374"/>
            <a:ext cx="1371601" cy="151294"/>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CF5A35E4-3021-602B-D4C3-A0B7E4E8EA64}"/>
              </a:ext>
            </a:extLst>
          </p:cNvPr>
          <p:cNvSpPr/>
          <p:nvPr/>
        </p:nvSpPr>
        <p:spPr>
          <a:xfrm>
            <a:off x="1981199" y="755374"/>
            <a:ext cx="1371601" cy="151294"/>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aphicFrame>
        <p:nvGraphicFramePr>
          <p:cNvPr id="12" name="表 12">
            <a:extLst>
              <a:ext uri="{FF2B5EF4-FFF2-40B4-BE49-F238E27FC236}">
                <a16:creationId xmlns:a16="http://schemas.microsoft.com/office/drawing/2014/main" id="{F1257CB2-4781-0904-D9B1-9337DA75D7C2}"/>
              </a:ext>
            </a:extLst>
          </p:cNvPr>
          <p:cNvGraphicFramePr>
            <a:graphicFrameLocks noGrp="1"/>
          </p:cNvGraphicFramePr>
          <p:nvPr/>
        </p:nvGraphicFramePr>
        <p:xfrm>
          <a:off x="225286" y="267192"/>
          <a:ext cx="11754678" cy="853440"/>
        </p:xfrm>
        <a:graphic>
          <a:graphicData uri="http://schemas.openxmlformats.org/drawingml/2006/table">
            <a:tbl>
              <a:tblPr firstRow="1" bandRow="1">
                <a:tableStyleId>{2D5ABB26-0587-4C30-8999-92F81FD0307C}</a:tableStyleId>
              </a:tblPr>
              <a:tblGrid>
                <a:gridCol w="1842052">
                  <a:extLst>
                    <a:ext uri="{9D8B030D-6E8A-4147-A177-3AD203B41FA5}">
                      <a16:colId xmlns:a16="http://schemas.microsoft.com/office/drawing/2014/main" val="3132489913"/>
                    </a:ext>
                  </a:extLst>
                </a:gridCol>
                <a:gridCol w="1881809">
                  <a:extLst>
                    <a:ext uri="{9D8B030D-6E8A-4147-A177-3AD203B41FA5}">
                      <a16:colId xmlns:a16="http://schemas.microsoft.com/office/drawing/2014/main" val="2708884163"/>
                    </a:ext>
                  </a:extLst>
                </a:gridCol>
                <a:gridCol w="1762539">
                  <a:extLst>
                    <a:ext uri="{9D8B030D-6E8A-4147-A177-3AD203B41FA5}">
                      <a16:colId xmlns:a16="http://schemas.microsoft.com/office/drawing/2014/main" val="1829210211"/>
                    </a:ext>
                  </a:extLst>
                </a:gridCol>
                <a:gridCol w="2213113">
                  <a:extLst>
                    <a:ext uri="{9D8B030D-6E8A-4147-A177-3AD203B41FA5}">
                      <a16:colId xmlns:a16="http://schemas.microsoft.com/office/drawing/2014/main" val="1888705351"/>
                    </a:ext>
                  </a:extLst>
                </a:gridCol>
                <a:gridCol w="1722783">
                  <a:extLst>
                    <a:ext uri="{9D8B030D-6E8A-4147-A177-3AD203B41FA5}">
                      <a16:colId xmlns:a16="http://schemas.microsoft.com/office/drawing/2014/main" val="1783716465"/>
                    </a:ext>
                  </a:extLst>
                </a:gridCol>
                <a:gridCol w="2332382">
                  <a:extLst>
                    <a:ext uri="{9D8B030D-6E8A-4147-A177-3AD203B41FA5}">
                      <a16:colId xmlns:a16="http://schemas.microsoft.com/office/drawing/2014/main" val="78056581"/>
                    </a:ext>
                  </a:extLst>
                </a:gridCol>
              </a:tblGrid>
              <a:tr h="0">
                <a:tc>
                  <a:txBody>
                    <a:bodyPr/>
                    <a:lstStyle/>
                    <a:p>
                      <a:r>
                        <a:rPr kumimoji="1" lang="ja-JP" altLang="en-US" sz="700" dirty="0">
                          <a:latin typeface="ＭＳ Ｐゴシック" panose="020B0600070205080204" pitchFamily="50" charset="-128"/>
                          <a:ea typeface="ＭＳ Ｐゴシック" panose="020B0600070205080204" pitchFamily="50" charset="-128"/>
                        </a:rPr>
                        <a:t>利用者氏名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800" dirty="0">
                        <a:latin typeface="HG教科書体" panose="02020609000000000000" pitchFamily="17" charset="-128"/>
                        <a:ea typeface="HG教科書体" panose="02020609000000000000"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700" dirty="0">
                          <a:latin typeface="ＭＳ Ｐゴシック" panose="020B0600070205080204" pitchFamily="50" charset="-128"/>
                          <a:ea typeface="ＭＳ Ｐゴシック" panose="020B0600070205080204" pitchFamily="50" charset="-128"/>
                        </a:rPr>
                        <a:t>障害支援区分</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en-US" altLang="ja-JP" sz="800" dirty="0">
                        <a:latin typeface="HG教科書体" panose="02020609000000000000" pitchFamily="17" charset="-128"/>
                        <a:ea typeface="HG教科書体" panose="02020609000000000000"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700" dirty="0">
                          <a:latin typeface="ＭＳ Ｐゴシック" panose="020B0600070205080204" pitchFamily="50" charset="-128"/>
                          <a:ea typeface="ＭＳ Ｐゴシック" panose="020B0600070205080204" pitchFamily="50" charset="-128"/>
                        </a:rPr>
                        <a:t>相談支援事業者名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800" dirty="0">
                        <a:latin typeface="HG教科書体" panose="02020609000000000000" pitchFamily="17" charset="-128"/>
                        <a:ea typeface="HG教科書体" panose="02020609000000000000"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86190938"/>
                  </a:ext>
                </a:extLst>
              </a:tr>
              <a:tr h="0">
                <a:tc>
                  <a:txBody>
                    <a:bodyPr/>
                    <a:lstStyle/>
                    <a:p>
                      <a:r>
                        <a:rPr kumimoji="1" lang="ja-JP" altLang="en-US" sz="700" dirty="0">
                          <a:latin typeface="ＭＳ Ｐゴシック" panose="020B0600070205080204" pitchFamily="50" charset="-128"/>
                          <a:ea typeface="ＭＳ Ｐゴシック" panose="020B0600070205080204" pitchFamily="50" charset="-128"/>
                        </a:rPr>
                        <a:t>障害福祉サービス受給者証番号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800" dirty="0">
                        <a:latin typeface="HG教科書体" panose="02020609000000000000" pitchFamily="17" charset="-128"/>
                        <a:ea typeface="HG教科書体" panose="02020609000000000000"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700" dirty="0">
                          <a:latin typeface="ＭＳ Ｐゴシック" panose="020B0600070205080204" pitchFamily="50" charset="-128"/>
                          <a:ea typeface="ＭＳ Ｐゴシック" panose="020B0600070205080204" pitchFamily="50" charset="-128"/>
                        </a:rPr>
                        <a:t>利用者負担上限額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800" dirty="0">
                        <a:latin typeface="HG教科書体" panose="02020609000000000000" pitchFamily="17" charset="-128"/>
                        <a:ea typeface="HG教科書体" panose="02020609000000000000"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700" dirty="0">
                          <a:latin typeface="ＭＳ Ｐゴシック" panose="020B0600070205080204" pitchFamily="50" charset="-128"/>
                          <a:ea typeface="ＭＳ Ｐゴシック" panose="020B0600070205080204" pitchFamily="50" charset="-128"/>
                        </a:rPr>
                        <a:t>計画作成担当者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800" dirty="0">
                        <a:latin typeface="HG教科書体" panose="02020609000000000000" pitchFamily="17" charset="-128"/>
                        <a:ea typeface="HG教科書体" panose="02020609000000000000"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65350161"/>
                  </a:ext>
                </a:extLst>
              </a:tr>
              <a:tr h="0">
                <a:tc>
                  <a:txBody>
                    <a:bodyPr/>
                    <a:lstStyle/>
                    <a:p>
                      <a:r>
                        <a:rPr kumimoji="1" lang="ja-JP" altLang="en-US" sz="700" dirty="0">
                          <a:latin typeface="ＭＳ Ｐゴシック" panose="020B0600070205080204" pitchFamily="50" charset="-128"/>
                          <a:ea typeface="ＭＳ Ｐゴシック" panose="020B0600070205080204" pitchFamily="50" charset="-128"/>
                        </a:rPr>
                        <a:t>地域相談支援受給者番号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800" dirty="0">
                        <a:latin typeface="HG教科書体" panose="02020609000000000000" pitchFamily="17" charset="-128"/>
                        <a:ea typeface="HG教科書体" panose="02020609000000000000"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700" dirty="0">
                          <a:latin typeface="ＭＳ Ｐゴシック" panose="020B0600070205080204" pitchFamily="50" charset="-128"/>
                          <a:ea typeface="ＭＳ Ｐゴシック" panose="020B0600070205080204" pitchFamily="50" charset="-128"/>
                        </a:rPr>
                        <a:t>通所受給者証番号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800" dirty="0">
                        <a:latin typeface="HG教科書体" panose="02020609000000000000" pitchFamily="17" charset="-128"/>
                        <a:ea typeface="HG教科書体" panose="02020609000000000000"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700" dirty="0">
                          <a:latin typeface="ＭＳ Ｐゴシック" panose="020B0600070205080204" pitchFamily="50" charset="-128"/>
                          <a:ea typeface="ＭＳ Ｐゴシック" panose="020B0600070205080204" pitchFamily="50" charset="-128"/>
                        </a:rPr>
                        <a:t>代筆者署名欄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800" dirty="0">
                        <a:latin typeface="HG教科書体" panose="02020609000000000000" pitchFamily="17" charset="-128"/>
                        <a:ea typeface="HG教科書体" panose="02020609000000000000"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26723094"/>
                  </a:ext>
                </a:extLst>
              </a:tr>
              <a:tr h="0">
                <a:tc>
                  <a:txBody>
                    <a:bodyPr/>
                    <a:lstStyle/>
                    <a:p>
                      <a:r>
                        <a:rPr kumimoji="1" lang="ja-JP" altLang="en-US" sz="700" dirty="0">
                          <a:latin typeface="ＭＳ Ｐゴシック" panose="020B0600070205080204" pitchFamily="50" charset="-128"/>
                          <a:ea typeface="ＭＳ Ｐゴシック" panose="020B0600070205080204" pitchFamily="50" charset="-128"/>
                        </a:rPr>
                        <a:t>計画作成日</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800" dirty="0">
                        <a:latin typeface="HG教科書体" panose="02020609000000000000" pitchFamily="17" charset="-128"/>
                        <a:ea typeface="HG教科書体" panose="02020609000000000000"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700" dirty="0">
                          <a:latin typeface="ＭＳ Ｐゴシック" panose="020B0600070205080204" pitchFamily="50" charset="-128"/>
                          <a:ea typeface="ＭＳ Ｐゴシック" panose="020B0600070205080204" pitchFamily="50" charset="-128"/>
                        </a:rPr>
                        <a:t>モニタリング期間（開始年月）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800" dirty="0">
                        <a:latin typeface="HG教科書体" panose="02020609000000000000" pitchFamily="17" charset="-128"/>
                        <a:ea typeface="HG教科書体" panose="02020609000000000000"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700" dirty="0">
                          <a:latin typeface="ＭＳ Ｐゴシック" panose="020B0600070205080204" pitchFamily="50" charset="-128"/>
                          <a:ea typeface="ＭＳ Ｐゴシック" panose="020B0600070205080204" pitchFamily="50" charset="-128"/>
                        </a:rPr>
                        <a:t>利用者同意書名欄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800" dirty="0">
                        <a:latin typeface="HG教科書体" panose="02020609000000000000" pitchFamily="17" charset="-128"/>
                        <a:ea typeface="HG教科書体" panose="02020609000000000000"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2833584"/>
                  </a:ext>
                </a:extLst>
              </a:tr>
            </a:tbl>
          </a:graphicData>
        </a:graphic>
      </p:graphicFrame>
      <p:graphicFrame>
        <p:nvGraphicFramePr>
          <p:cNvPr id="13" name="表 13">
            <a:extLst>
              <a:ext uri="{FF2B5EF4-FFF2-40B4-BE49-F238E27FC236}">
                <a16:creationId xmlns:a16="http://schemas.microsoft.com/office/drawing/2014/main" id="{B11D8EB3-04E3-9E83-5DD6-C5FD885A4B00}"/>
              </a:ext>
            </a:extLst>
          </p:cNvPr>
          <p:cNvGraphicFramePr>
            <a:graphicFrameLocks noGrp="1"/>
          </p:cNvGraphicFramePr>
          <p:nvPr/>
        </p:nvGraphicFramePr>
        <p:xfrm>
          <a:off x="225286" y="1148865"/>
          <a:ext cx="11754677" cy="1419501"/>
        </p:xfrm>
        <a:graphic>
          <a:graphicData uri="http://schemas.openxmlformats.org/drawingml/2006/table">
            <a:tbl>
              <a:tblPr firstRow="1" bandRow="1">
                <a:tableStyleId>{2D5ABB26-0587-4C30-8999-92F81FD0307C}</a:tableStyleId>
              </a:tblPr>
              <a:tblGrid>
                <a:gridCol w="1842053">
                  <a:extLst>
                    <a:ext uri="{9D8B030D-6E8A-4147-A177-3AD203B41FA5}">
                      <a16:colId xmlns:a16="http://schemas.microsoft.com/office/drawing/2014/main" val="551654702"/>
                    </a:ext>
                  </a:extLst>
                </a:gridCol>
                <a:gridCol w="9912624">
                  <a:extLst>
                    <a:ext uri="{9D8B030D-6E8A-4147-A177-3AD203B41FA5}">
                      <a16:colId xmlns:a16="http://schemas.microsoft.com/office/drawing/2014/main" val="2654086290"/>
                    </a:ext>
                  </a:extLst>
                </a:gridCol>
              </a:tblGrid>
              <a:tr h="646387">
                <a:tc>
                  <a:txBody>
                    <a:bodyPr/>
                    <a:lstStyle/>
                    <a:p>
                      <a:r>
                        <a:rPr kumimoji="1" lang="ja-JP" altLang="en-US" sz="700" dirty="0">
                          <a:latin typeface="ＭＳ Ｐゴシック" panose="020B0600070205080204" pitchFamily="50" charset="-128"/>
                          <a:ea typeface="ＭＳ Ｐゴシック" panose="020B0600070205080204" pitchFamily="50" charset="-128"/>
                        </a:rPr>
                        <a:t>利用者及びその家族の</a:t>
                      </a:r>
                      <a:endParaRPr kumimoji="1" lang="en-US" altLang="ja-JP" sz="700" dirty="0">
                        <a:latin typeface="ＭＳ Ｐゴシック" panose="020B0600070205080204" pitchFamily="50" charset="-128"/>
                        <a:ea typeface="ＭＳ Ｐゴシック" panose="020B0600070205080204" pitchFamily="50" charset="-128"/>
                      </a:endParaRPr>
                    </a:p>
                    <a:p>
                      <a:r>
                        <a:rPr kumimoji="1" lang="ja-JP" altLang="en-US" sz="700" dirty="0">
                          <a:latin typeface="ＭＳ Ｐゴシック" panose="020B0600070205080204" pitchFamily="50" charset="-128"/>
                          <a:ea typeface="ＭＳ Ｐゴシック" panose="020B0600070205080204" pitchFamily="50" charset="-128"/>
                        </a:rPr>
                        <a:t>生活に対する意向</a:t>
                      </a:r>
                      <a:endParaRPr kumimoji="1" lang="en-US" altLang="ja-JP" sz="700" dirty="0">
                        <a:latin typeface="ＭＳ Ｐゴシック" panose="020B0600070205080204" pitchFamily="50" charset="-128"/>
                        <a:ea typeface="ＭＳ Ｐゴシック" panose="020B0600070205080204" pitchFamily="50" charset="-128"/>
                      </a:endParaRPr>
                    </a:p>
                    <a:p>
                      <a:r>
                        <a:rPr kumimoji="1" lang="ja-JP" altLang="en-US" sz="700" dirty="0">
                          <a:latin typeface="ＭＳ Ｐゴシック" panose="020B0600070205080204" pitchFamily="50" charset="-128"/>
                          <a:ea typeface="ＭＳ Ｐゴシック" panose="020B0600070205080204" pitchFamily="50" charset="-128"/>
                        </a:rPr>
                        <a:t>（希望する生活）</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en-US" altLang="ja-JP" sz="700" dirty="0">
                        <a:latin typeface="HG教科書体" panose="02020609000000000000" pitchFamily="17" charset="-128"/>
                        <a:ea typeface="HG教科書体" panose="02020609000000000000"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02559249"/>
                  </a:ext>
                </a:extLst>
              </a:tr>
              <a:tr h="773114">
                <a:tc>
                  <a:txBody>
                    <a:bodyPr/>
                    <a:lstStyle/>
                    <a:p>
                      <a:pPr algn="ctr"/>
                      <a:r>
                        <a:rPr kumimoji="1" lang="ja-JP" altLang="en-US" sz="800" dirty="0">
                          <a:latin typeface="ＭＳ Ｐゴシック" panose="020B0600070205080204" pitchFamily="50" charset="-128"/>
                          <a:ea typeface="ＭＳ Ｐゴシック" panose="020B0600070205080204" pitchFamily="50" charset="-128"/>
                        </a:rPr>
                        <a:t>総合的な援助の方針</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en-US" altLang="ja-JP" sz="700" dirty="0">
                        <a:latin typeface="HG教科書体" panose="02020609000000000000" pitchFamily="17" charset="-128"/>
                        <a:ea typeface="HG教科書体" panose="02020609000000000000"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19088180"/>
                  </a:ext>
                </a:extLst>
              </a:tr>
            </a:tbl>
          </a:graphicData>
        </a:graphic>
      </p:graphicFrame>
      <p:graphicFrame>
        <p:nvGraphicFramePr>
          <p:cNvPr id="14" name="表 14">
            <a:extLst>
              <a:ext uri="{FF2B5EF4-FFF2-40B4-BE49-F238E27FC236}">
                <a16:creationId xmlns:a16="http://schemas.microsoft.com/office/drawing/2014/main" id="{EB2EFF14-A6F5-F765-FA02-896D22B0BB13}"/>
              </a:ext>
            </a:extLst>
          </p:cNvPr>
          <p:cNvGraphicFramePr>
            <a:graphicFrameLocks noGrp="1"/>
          </p:cNvGraphicFramePr>
          <p:nvPr/>
        </p:nvGraphicFramePr>
        <p:xfrm>
          <a:off x="490280" y="2095972"/>
          <a:ext cx="11489683" cy="476520"/>
        </p:xfrm>
        <a:graphic>
          <a:graphicData uri="http://schemas.openxmlformats.org/drawingml/2006/table">
            <a:tbl>
              <a:tblPr firstRow="1" bandRow="1">
                <a:tableStyleId>{2D5ABB26-0587-4C30-8999-92F81FD0307C}</a:tableStyleId>
              </a:tblPr>
              <a:tblGrid>
                <a:gridCol w="1572437">
                  <a:extLst>
                    <a:ext uri="{9D8B030D-6E8A-4147-A177-3AD203B41FA5}">
                      <a16:colId xmlns:a16="http://schemas.microsoft.com/office/drawing/2014/main" val="3810478611"/>
                    </a:ext>
                  </a:extLst>
                </a:gridCol>
                <a:gridCol w="9917246">
                  <a:extLst>
                    <a:ext uri="{9D8B030D-6E8A-4147-A177-3AD203B41FA5}">
                      <a16:colId xmlns:a16="http://schemas.microsoft.com/office/drawing/2014/main" val="3603085999"/>
                    </a:ext>
                  </a:extLst>
                </a:gridCol>
              </a:tblGrid>
              <a:tr h="216221">
                <a:tc>
                  <a:txBody>
                    <a:bodyPr/>
                    <a:lstStyle/>
                    <a:p>
                      <a:r>
                        <a:rPr kumimoji="1" lang="ja-JP" altLang="en-US" sz="800" dirty="0">
                          <a:latin typeface="ＭＳ Ｐゴシック" panose="020B0600070205080204" pitchFamily="50" charset="-128"/>
                          <a:ea typeface="ＭＳ Ｐゴシック" panose="020B0600070205080204" pitchFamily="50" charset="-128"/>
                        </a:rPr>
                        <a:t>長期目標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800" dirty="0">
                        <a:latin typeface="HG教科書体" panose="02020609000000000000" pitchFamily="17" charset="-128"/>
                        <a:ea typeface="HG教科書体" panose="02020609000000000000"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90863326"/>
                  </a:ext>
                </a:extLst>
              </a:tr>
              <a:tr h="260299">
                <a:tc>
                  <a:txBody>
                    <a:bodyPr/>
                    <a:lstStyle/>
                    <a:p>
                      <a:r>
                        <a:rPr kumimoji="1" lang="ja-JP" altLang="en-US" sz="800" dirty="0">
                          <a:latin typeface="ＭＳ Ｐゴシック" panose="020B0600070205080204" pitchFamily="50" charset="-128"/>
                          <a:ea typeface="ＭＳ Ｐゴシック" panose="020B0600070205080204" pitchFamily="50" charset="-128"/>
                        </a:rPr>
                        <a:t>短期目標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800" dirty="0">
                        <a:latin typeface="HG教科書体" panose="02020609000000000000" pitchFamily="17" charset="-128"/>
                        <a:ea typeface="HG教科書体" panose="02020609000000000000"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8529560"/>
                  </a:ext>
                </a:extLst>
              </a:tr>
            </a:tbl>
          </a:graphicData>
        </a:graphic>
      </p:graphicFrame>
      <p:graphicFrame>
        <p:nvGraphicFramePr>
          <p:cNvPr id="18" name="表 18">
            <a:extLst>
              <a:ext uri="{FF2B5EF4-FFF2-40B4-BE49-F238E27FC236}">
                <a16:creationId xmlns:a16="http://schemas.microsoft.com/office/drawing/2014/main" id="{EE707CE9-164F-9752-B07F-03C02571061D}"/>
              </a:ext>
            </a:extLst>
          </p:cNvPr>
          <p:cNvGraphicFramePr>
            <a:graphicFrameLocks noGrp="1"/>
          </p:cNvGraphicFramePr>
          <p:nvPr/>
        </p:nvGraphicFramePr>
        <p:xfrm>
          <a:off x="225286" y="2628958"/>
          <a:ext cx="11754680" cy="4108273"/>
        </p:xfrm>
        <a:graphic>
          <a:graphicData uri="http://schemas.openxmlformats.org/drawingml/2006/table">
            <a:tbl>
              <a:tblPr firstRow="1" bandRow="1">
                <a:tableStyleId>{5940675A-B579-460E-94D1-54222C63F5DA}</a:tableStyleId>
              </a:tblPr>
              <a:tblGrid>
                <a:gridCol w="268010">
                  <a:extLst>
                    <a:ext uri="{9D8B030D-6E8A-4147-A177-3AD203B41FA5}">
                      <a16:colId xmlns:a16="http://schemas.microsoft.com/office/drawing/2014/main" val="2196456922"/>
                    </a:ext>
                  </a:extLst>
                </a:gridCol>
                <a:gridCol w="2013930">
                  <a:extLst>
                    <a:ext uri="{9D8B030D-6E8A-4147-A177-3AD203B41FA5}">
                      <a16:colId xmlns:a16="http://schemas.microsoft.com/office/drawing/2014/main" val="724344087"/>
                    </a:ext>
                  </a:extLst>
                </a:gridCol>
                <a:gridCol w="1172497">
                  <a:extLst>
                    <a:ext uri="{9D8B030D-6E8A-4147-A177-3AD203B41FA5}">
                      <a16:colId xmlns:a16="http://schemas.microsoft.com/office/drawing/2014/main" val="4021379510"/>
                    </a:ext>
                  </a:extLst>
                </a:gridCol>
                <a:gridCol w="486696">
                  <a:extLst>
                    <a:ext uri="{9D8B030D-6E8A-4147-A177-3AD203B41FA5}">
                      <a16:colId xmlns:a16="http://schemas.microsoft.com/office/drawing/2014/main" val="773044156"/>
                    </a:ext>
                  </a:extLst>
                </a:gridCol>
                <a:gridCol w="862781">
                  <a:extLst>
                    <a:ext uri="{9D8B030D-6E8A-4147-A177-3AD203B41FA5}">
                      <a16:colId xmlns:a16="http://schemas.microsoft.com/office/drawing/2014/main" val="3379427199"/>
                    </a:ext>
                  </a:extLst>
                </a:gridCol>
                <a:gridCol w="2286000">
                  <a:extLst>
                    <a:ext uri="{9D8B030D-6E8A-4147-A177-3AD203B41FA5}">
                      <a16:colId xmlns:a16="http://schemas.microsoft.com/office/drawing/2014/main" val="2220987484"/>
                    </a:ext>
                  </a:extLst>
                </a:gridCol>
                <a:gridCol w="833284">
                  <a:extLst>
                    <a:ext uri="{9D8B030D-6E8A-4147-A177-3AD203B41FA5}">
                      <a16:colId xmlns:a16="http://schemas.microsoft.com/office/drawing/2014/main" val="3739687628"/>
                    </a:ext>
                  </a:extLst>
                </a:gridCol>
                <a:gridCol w="1769806">
                  <a:extLst>
                    <a:ext uri="{9D8B030D-6E8A-4147-A177-3AD203B41FA5}">
                      <a16:colId xmlns:a16="http://schemas.microsoft.com/office/drawing/2014/main" val="3984522084"/>
                    </a:ext>
                  </a:extLst>
                </a:gridCol>
                <a:gridCol w="538316">
                  <a:extLst>
                    <a:ext uri="{9D8B030D-6E8A-4147-A177-3AD203B41FA5}">
                      <a16:colId xmlns:a16="http://schemas.microsoft.com/office/drawing/2014/main" val="2467039440"/>
                    </a:ext>
                  </a:extLst>
                </a:gridCol>
                <a:gridCol w="1523360">
                  <a:extLst>
                    <a:ext uri="{9D8B030D-6E8A-4147-A177-3AD203B41FA5}">
                      <a16:colId xmlns:a16="http://schemas.microsoft.com/office/drawing/2014/main" val="2313273073"/>
                    </a:ext>
                  </a:extLst>
                </a:gridCol>
              </a:tblGrid>
              <a:tr h="230899">
                <a:tc rowSpan="2">
                  <a:txBody>
                    <a:bodyPr/>
                    <a:lstStyle/>
                    <a:p>
                      <a:pPr algn="ctr"/>
                      <a:r>
                        <a:rPr kumimoji="1" lang="ja-JP" altLang="en-US" sz="600" dirty="0">
                          <a:latin typeface="ＭＳ Ｐゴシック" panose="020B0600070205080204" pitchFamily="50" charset="-128"/>
                          <a:ea typeface="ＭＳ Ｐゴシック" panose="020B0600070205080204" pitchFamily="50" charset="-128"/>
                        </a:rPr>
                        <a:t>優先順位</a:t>
                      </a:r>
                    </a:p>
                  </a:txBody>
                  <a:tcPr vert="eaVert" anchor="ctr"/>
                </a:tc>
                <a:tc rowSpan="2">
                  <a:txBody>
                    <a:bodyPr/>
                    <a:lstStyle/>
                    <a:p>
                      <a:pPr algn="ctr"/>
                      <a:r>
                        <a:rPr kumimoji="1" lang="ja-JP" altLang="en-US" sz="800" dirty="0">
                          <a:latin typeface="ＭＳ Ｐゴシック" panose="020B0600070205080204" pitchFamily="50" charset="-128"/>
                          <a:ea typeface="ＭＳ Ｐゴシック" panose="020B0600070205080204" pitchFamily="50" charset="-128"/>
                        </a:rPr>
                        <a:t>解決すべき課題</a:t>
                      </a:r>
                      <a:endParaRPr kumimoji="1" lang="en-US" altLang="ja-JP" sz="800" dirty="0">
                        <a:latin typeface="ＭＳ Ｐゴシック" panose="020B0600070205080204" pitchFamily="50" charset="-128"/>
                        <a:ea typeface="ＭＳ Ｐゴシック" panose="020B0600070205080204" pitchFamily="50" charset="-128"/>
                      </a:endParaRPr>
                    </a:p>
                    <a:p>
                      <a:pPr algn="ctr"/>
                      <a:r>
                        <a:rPr kumimoji="1" lang="ja-JP" altLang="en-US" sz="800" dirty="0">
                          <a:latin typeface="ＭＳ Ｐゴシック" panose="020B0600070205080204" pitchFamily="50" charset="-128"/>
                          <a:ea typeface="ＭＳ Ｐゴシック" panose="020B0600070205080204" pitchFamily="50" charset="-128"/>
                        </a:rPr>
                        <a:t>（本人のニーズ）</a:t>
                      </a:r>
                    </a:p>
                  </a:txBody>
                  <a:tcPr anchor="ctr"/>
                </a:tc>
                <a:tc rowSpan="2">
                  <a:txBody>
                    <a:bodyPr/>
                    <a:lstStyle/>
                    <a:p>
                      <a:pPr algn="ctr"/>
                      <a:r>
                        <a:rPr kumimoji="1" lang="ja-JP" altLang="en-US" sz="800" dirty="0">
                          <a:latin typeface="ＭＳ Ｐゴシック" panose="020B0600070205080204" pitchFamily="50" charset="-128"/>
                          <a:ea typeface="ＭＳ Ｐゴシック" panose="020B0600070205080204" pitchFamily="50" charset="-128"/>
                        </a:rPr>
                        <a:t>支援目標</a:t>
                      </a:r>
                    </a:p>
                  </a:txBody>
                  <a:tcPr anchor="ctr"/>
                </a:tc>
                <a:tc rowSpan="2">
                  <a:txBody>
                    <a:bodyPr/>
                    <a:lstStyle/>
                    <a:p>
                      <a:pPr algn="ctr"/>
                      <a:r>
                        <a:rPr kumimoji="1" lang="ja-JP" altLang="en-US" sz="800" dirty="0">
                          <a:latin typeface="ＭＳ Ｐゴシック" panose="020B0600070205080204" pitchFamily="50" charset="-128"/>
                          <a:ea typeface="ＭＳ Ｐゴシック" panose="020B0600070205080204" pitchFamily="50" charset="-128"/>
                        </a:rPr>
                        <a:t>達成</a:t>
                      </a:r>
                      <a:endParaRPr kumimoji="1" lang="en-US" altLang="ja-JP" sz="800" dirty="0">
                        <a:latin typeface="ＭＳ Ｐゴシック" panose="020B0600070205080204" pitchFamily="50" charset="-128"/>
                        <a:ea typeface="ＭＳ Ｐゴシック" panose="020B0600070205080204" pitchFamily="50" charset="-128"/>
                      </a:endParaRPr>
                    </a:p>
                    <a:p>
                      <a:pPr algn="ctr"/>
                      <a:r>
                        <a:rPr kumimoji="1" lang="ja-JP" altLang="en-US" sz="800" dirty="0">
                          <a:latin typeface="ＭＳ Ｐゴシック" panose="020B0600070205080204" pitchFamily="50" charset="-128"/>
                          <a:ea typeface="ＭＳ Ｐゴシック" panose="020B0600070205080204" pitchFamily="50" charset="-128"/>
                        </a:rPr>
                        <a:t>時期</a:t>
                      </a:r>
                    </a:p>
                  </a:txBody>
                  <a:tcPr anchor="ctr"/>
                </a:tc>
                <a:tc gridSpan="3">
                  <a:txBody>
                    <a:bodyPr/>
                    <a:lstStyle/>
                    <a:p>
                      <a:pPr algn="ctr"/>
                      <a:r>
                        <a:rPr kumimoji="1" lang="ja-JP" altLang="en-US" sz="800" dirty="0">
                          <a:latin typeface="ＭＳ Ｐゴシック" panose="020B0600070205080204" pitchFamily="50" charset="-128"/>
                          <a:ea typeface="ＭＳ Ｐゴシック" panose="020B0600070205080204" pitchFamily="50" charset="-128"/>
                        </a:rPr>
                        <a:t>福祉サービス等</a:t>
                      </a:r>
                    </a:p>
                  </a:txBody>
                  <a:tcPr/>
                </a:tc>
                <a:tc hMerge="1">
                  <a:txBody>
                    <a:bodyPr/>
                    <a:lstStyle/>
                    <a:p>
                      <a:endParaRPr kumimoji="1" lang="ja-JP" altLang="en-US" sz="800" dirty="0">
                        <a:latin typeface="ＭＳ Ｐゴシック" panose="020B0600070205080204" pitchFamily="50" charset="-128"/>
                        <a:ea typeface="ＭＳ Ｐゴシック" panose="020B0600070205080204" pitchFamily="50" charset="-128"/>
                      </a:endParaRPr>
                    </a:p>
                  </a:txBody>
                  <a:tcPr/>
                </a:tc>
                <a:tc hMerge="1">
                  <a:txBody>
                    <a:bodyPr/>
                    <a:lstStyle/>
                    <a:p>
                      <a:endParaRPr kumimoji="1" lang="ja-JP" altLang="en-US" sz="800" dirty="0">
                        <a:latin typeface="ＭＳ Ｐゴシック" panose="020B0600070205080204" pitchFamily="50" charset="-128"/>
                        <a:ea typeface="ＭＳ Ｐゴシック" panose="020B0600070205080204" pitchFamily="50" charset="-128"/>
                      </a:endParaRPr>
                    </a:p>
                  </a:txBody>
                  <a:tcPr/>
                </a:tc>
                <a:tc rowSpan="2">
                  <a:txBody>
                    <a:bodyPr/>
                    <a:lstStyle/>
                    <a:p>
                      <a:pPr algn="ctr"/>
                      <a:r>
                        <a:rPr kumimoji="1" lang="ja-JP" altLang="en-US" sz="800" dirty="0">
                          <a:latin typeface="ＭＳ Ｐゴシック" panose="020B0600070205080204" pitchFamily="50" charset="-128"/>
                          <a:ea typeface="ＭＳ Ｐゴシック" panose="020B0600070205080204" pitchFamily="50" charset="-128"/>
                        </a:rPr>
                        <a:t>問題解決のための</a:t>
                      </a:r>
                      <a:endParaRPr kumimoji="1" lang="en-US" altLang="ja-JP" sz="800" dirty="0">
                        <a:latin typeface="ＭＳ Ｐゴシック" panose="020B0600070205080204" pitchFamily="50" charset="-128"/>
                        <a:ea typeface="ＭＳ Ｐゴシック" panose="020B0600070205080204" pitchFamily="50" charset="-128"/>
                      </a:endParaRPr>
                    </a:p>
                    <a:p>
                      <a:pPr algn="ctr"/>
                      <a:r>
                        <a:rPr kumimoji="1" lang="ja-JP" altLang="en-US" sz="800" dirty="0">
                          <a:latin typeface="ＭＳ Ｐゴシック" panose="020B0600070205080204" pitchFamily="50" charset="-128"/>
                          <a:ea typeface="ＭＳ Ｐゴシック" panose="020B0600070205080204" pitchFamily="50" charset="-128"/>
                        </a:rPr>
                        <a:t>本人の役割</a:t>
                      </a:r>
                    </a:p>
                  </a:txBody>
                  <a:tcPr anchor="ctr"/>
                </a:tc>
                <a:tc rowSpan="2">
                  <a:txBody>
                    <a:bodyPr/>
                    <a:lstStyle/>
                    <a:p>
                      <a:pPr algn="ctr"/>
                      <a:r>
                        <a:rPr kumimoji="1" lang="ja-JP" altLang="en-US" sz="800" dirty="0">
                          <a:latin typeface="ＭＳ Ｐゴシック" panose="020B0600070205080204" pitchFamily="50" charset="-128"/>
                          <a:ea typeface="ＭＳ Ｐゴシック" panose="020B0600070205080204" pitchFamily="50" charset="-128"/>
                        </a:rPr>
                        <a:t>評価</a:t>
                      </a:r>
                      <a:endParaRPr kumimoji="1" lang="en-US" altLang="ja-JP" sz="800" dirty="0">
                        <a:latin typeface="ＭＳ Ｐゴシック" panose="020B0600070205080204" pitchFamily="50" charset="-128"/>
                        <a:ea typeface="ＭＳ Ｐゴシック" panose="020B0600070205080204" pitchFamily="50" charset="-128"/>
                      </a:endParaRPr>
                    </a:p>
                    <a:p>
                      <a:pPr algn="ctr"/>
                      <a:r>
                        <a:rPr kumimoji="1" lang="ja-JP" altLang="en-US" sz="800" dirty="0">
                          <a:latin typeface="ＭＳ Ｐゴシック" panose="020B0600070205080204" pitchFamily="50" charset="-128"/>
                          <a:ea typeface="ＭＳ Ｐゴシック" panose="020B0600070205080204" pitchFamily="50" charset="-128"/>
                        </a:rPr>
                        <a:t>時期</a:t>
                      </a:r>
                    </a:p>
                  </a:txBody>
                  <a:tcPr anchor="ctr"/>
                </a:tc>
                <a:tc rowSpan="2">
                  <a:txBody>
                    <a:bodyPr/>
                    <a:lstStyle/>
                    <a:p>
                      <a:pPr algn="ctr"/>
                      <a:r>
                        <a:rPr kumimoji="1" lang="ja-JP" altLang="en-US" sz="800" dirty="0">
                          <a:latin typeface="ＭＳ Ｐゴシック" panose="020B0600070205080204" pitchFamily="50" charset="-128"/>
                          <a:ea typeface="ＭＳ Ｐゴシック" panose="020B0600070205080204" pitchFamily="50" charset="-128"/>
                        </a:rPr>
                        <a:t>その他留意事項</a:t>
                      </a:r>
                    </a:p>
                  </a:txBody>
                  <a:tcPr anchor="ctr"/>
                </a:tc>
                <a:extLst>
                  <a:ext uri="{0D108BD9-81ED-4DB2-BD59-A6C34878D82A}">
                    <a16:rowId xmlns:a16="http://schemas.microsoft.com/office/drawing/2014/main" val="16286459"/>
                  </a:ext>
                </a:extLst>
              </a:tr>
              <a:tr h="296354">
                <a:tc vMerge="1">
                  <a:txBody>
                    <a:bodyPr/>
                    <a:lstStyle/>
                    <a:p>
                      <a:endParaRPr kumimoji="1" lang="ja-JP" altLang="en-US" sz="800" dirty="0">
                        <a:latin typeface="ＭＳ Ｐゴシック" panose="020B0600070205080204" pitchFamily="50" charset="-128"/>
                        <a:ea typeface="ＭＳ Ｐゴシック" panose="020B0600070205080204" pitchFamily="50" charset="-128"/>
                      </a:endParaRPr>
                    </a:p>
                  </a:txBody>
                  <a:tcPr/>
                </a:tc>
                <a:tc vMerge="1">
                  <a:txBody>
                    <a:bodyPr/>
                    <a:lstStyle/>
                    <a:p>
                      <a:endParaRPr kumimoji="1" lang="ja-JP" altLang="en-US" sz="800" dirty="0">
                        <a:latin typeface="ＭＳ Ｐゴシック" panose="020B0600070205080204" pitchFamily="50" charset="-128"/>
                        <a:ea typeface="ＭＳ Ｐゴシック" panose="020B0600070205080204" pitchFamily="50" charset="-128"/>
                      </a:endParaRPr>
                    </a:p>
                  </a:txBody>
                  <a:tcPr/>
                </a:tc>
                <a:tc vMerge="1">
                  <a:txBody>
                    <a:bodyPr/>
                    <a:lstStyle/>
                    <a:p>
                      <a:endParaRPr kumimoji="1" lang="ja-JP" altLang="en-US" sz="800" dirty="0">
                        <a:latin typeface="ＭＳ Ｐゴシック" panose="020B0600070205080204" pitchFamily="50" charset="-128"/>
                        <a:ea typeface="ＭＳ Ｐゴシック" panose="020B0600070205080204" pitchFamily="50" charset="-128"/>
                      </a:endParaRPr>
                    </a:p>
                  </a:txBody>
                  <a:tcPr/>
                </a:tc>
                <a:tc vMerge="1">
                  <a:txBody>
                    <a:bodyPr/>
                    <a:lstStyle/>
                    <a:p>
                      <a:endParaRPr kumimoji="1" lang="ja-JP" altLang="en-US" sz="800" dirty="0">
                        <a:latin typeface="ＭＳ Ｐゴシック" panose="020B0600070205080204" pitchFamily="50" charset="-128"/>
                        <a:ea typeface="ＭＳ Ｐゴシック" panose="020B0600070205080204" pitchFamily="50" charset="-128"/>
                      </a:endParaRPr>
                    </a:p>
                  </a:txBody>
                  <a:tcPr/>
                </a:tc>
                <a:tc gridSpan="2">
                  <a:txBody>
                    <a:bodyPr/>
                    <a:lstStyle/>
                    <a:p>
                      <a:pPr algn="ctr"/>
                      <a:r>
                        <a:rPr kumimoji="1" lang="ja-JP" altLang="en-US" sz="800" dirty="0">
                          <a:latin typeface="ＭＳ Ｐゴシック" panose="020B0600070205080204" pitchFamily="50" charset="-128"/>
                          <a:ea typeface="ＭＳ Ｐゴシック" panose="020B0600070205080204" pitchFamily="50" charset="-128"/>
                        </a:rPr>
                        <a:t>種類・内容・量（頻度・時間）</a:t>
                      </a:r>
                    </a:p>
                  </a:txBody>
                  <a:tcPr anchor="ctr"/>
                </a:tc>
                <a:tc hMerge="1">
                  <a:txBody>
                    <a:bodyPr/>
                    <a:lstStyle/>
                    <a:p>
                      <a:endParaRPr kumimoji="1" lang="ja-JP" altLang="en-US" sz="800" dirty="0">
                        <a:latin typeface="ＭＳ Ｐゴシック" panose="020B0600070205080204" pitchFamily="50" charset="-128"/>
                        <a:ea typeface="ＭＳ Ｐゴシック" panose="020B0600070205080204" pitchFamily="50" charset="-128"/>
                      </a:endParaRPr>
                    </a:p>
                  </a:txBody>
                  <a:tcPr/>
                </a:tc>
                <a:tc>
                  <a:txBody>
                    <a:bodyPr/>
                    <a:lstStyle/>
                    <a:p>
                      <a:pPr algn="ctr"/>
                      <a:r>
                        <a:rPr kumimoji="1" lang="ja-JP" altLang="en-US" sz="600" dirty="0">
                          <a:latin typeface="ＭＳ Ｐゴシック" panose="020B0600070205080204" pitchFamily="50" charset="-128"/>
                          <a:ea typeface="ＭＳ Ｐゴシック" panose="020B0600070205080204" pitchFamily="50" charset="-128"/>
                        </a:rPr>
                        <a:t>提供事業者名</a:t>
                      </a:r>
                      <a:endParaRPr kumimoji="1" lang="en-US" altLang="ja-JP" sz="600" dirty="0">
                        <a:latin typeface="ＭＳ Ｐゴシック" panose="020B0600070205080204" pitchFamily="50" charset="-128"/>
                        <a:ea typeface="ＭＳ Ｐゴシック" panose="020B0600070205080204" pitchFamily="50" charset="-128"/>
                      </a:endParaRPr>
                    </a:p>
                    <a:p>
                      <a:pPr algn="ctr"/>
                      <a:r>
                        <a:rPr kumimoji="1" lang="ja-JP" altLang="en-US" sz="600" dirty="0">
                          <a:latin typeface="ＭＳ Ｐゴシック" panose="020B0600070205080204" pitchFamily="50" charset="-128"/>
                          <a:ea typeface="ＭＳ Ｐゴシック" panose="020B0600070205080204" pitchFamily="50" charset="-128"/>
                        </a:rPr>
                        <a:t>（担当者名・電話）</a:t>
                      </a:r>
                    </a:p>
                  </a:txBody>
                  <a:tcPr anchor="ctr"/>
                </a:tc>
                <a:tc vMerge="1">
                  <a:txBody>
                    <a:bodyPr/>
                    <a:lstStyle/>
                    <a:p>
                      <a:endParaRPr kumimoji="1" lang="ja-JP" altLang="en-US" sz="800" dirty="0">
                        <a:latin typeface="ＭＳ Ｐゴシック" panose="020B0600070205080204" pitchFamily="50" charset="-128"/>
                        <a:ea typeface="ＭＳ Ｐゴシック" panose="020B0600070205080204" pitchFamily="50" charset="-128"/>
                      </a:endParaRPr>
                    </a:p>
                  </a:txBody>
                  <a:tcPr/>
                </a:tc>
                <a:tc vMerge="1">
                  <a:txBody>
                    <a:bodyPr/>
                    <a:lstStyle/>
                    <a:p>
                      <a:endParaRPr kumimoji="1" lang="ja-JP" altLang="en-US" sz="800" dirty="0">
                        <a:latin typeface="ＭＳ Ｐゴシック" panose="020B0600070205080204" pitchFamily="50" charset="-128"/>
                        <a:ea typeface="ＭＳ Ｐゴシック" panose="020B0600070205080204" pitchFamily="50" charset="-128"/>
                      </a:endParaRPr>
                    </a:p>
                  </a:txBody>
                  <a:tcPr/>
                </a:tc>
                <a:tc vMerge="1">
                  <a:txBody>
                    <a:bodyPr/>
                    <a:lstStyle/>
                    <a:p>
                      <a:endParaRPr kumimoji="1" lang="ja-JP" altLang="en-US" sz="800" dirty="0">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2957370392"/>
                  </a:ext>
                </a:extLst>
              </a:tr>
              <a:tr h="716204">
                <a:tc>
                  <a:txBody>
                    <a:bodyPr/>
                    <a:lstStyle/>
                    <a:p>
                      <a:pPr algn="ctr"/>
                      <a:r>
                        <a:rPr kumimoji="1" lang="en-US" altLang="ja-JP" sz="800" dirty="0">
                          <a:latin typeface="ＭＳ Ｐゴシック" panose="020B0600070205080204" pitchFamily="50" charset="-128"/>
                          <a:ea typeface="ＭＳ Ｐゴシック" panose="020B0600070205080204" pitchFamily="50" charset="-128"/>
                        </a:rPr>
                        <a:t>1</a:t>
                      </a:r>
                      <a:endParaRPr kumimoji="1" lang="ja-JP" altLang="en-US" sz="800" dirty="0">
                        <a:latin typeface="ＭＳ Ｐゴシック" panose="020B0600070205080204" pitchFamily="50" charset="-128"/>
                        <a:ea typeface="ＭＳ Ｐゴシック" panose="020B0600070205080204" pitchFamily="50" charset="-128"/>
                      </a:endParaRPr>
                    </a:p>
                  </a:txBody>
                  <a:tcPr vert="eaVert" anchor="ctr"/>
                </a:tc>
                <a:tc>
                  <a:txBody>
                    <a:bodyPr/>
                    <a:lstStyle/>
                    <a:p>
                      <a:endParaRPr kumimoji="1" lang="ja-JP" altLang="en-US" sz="700" dirty="0">
                        <a:latin typeface="HG教科書体" panose="02020609000000000000" pitchFamily="17" charset="-128"/>
                        <a:ea typeface="HG教科書体" panose="02020609000000000000" pitchFamily="17" charset="-128"/>
                      </a:endParaRPr>
                    </a:p>
                  </a:txBody>
                  <a:tcPr/>
                </a:tc>
                <a:tc>
                  <a:txBody>
                    <a:bodyPr/>
                    <a:lstStyle/>
                    <a:p>
                      <a:endParaRPr kumimoji="1" lang="ja-JP" altLang="en-US" sz="700" dirty="0">
                        <a:latin typeface="HG教科書体" panose="02020609000000000000" pitchFamily="17" charset="-128"/>
                        <a:ea typeface="HG教科書体" panose="02020609000000000000" pitchFamily="17" charset="-128"/>
                      </a:endParaRPr>
                    </a:p>
                  </a:txBody>
                  <a:tcPr/>
                </a:tc>
                <a:tc>
                  <a:txBody>
                    <a:bodyPr/>
                    <a:lstStyle/>
                    <a:p>
                      <a:pPr algn="ctr"/>
                      <a:endParaRPr kumimoji="1" lang="ja-JP" altLang="en-US" sz="700" dirty="0">
                        <a:latin typeface="HG教科書体" panose="02020609000000000000" pitchFamily="17" charset="-128"/>
                        <a:ea typeface="HG教科書体" panose="02020609000000000000" pitchFamily="17" charset="-128"/>
                      </a:endParaRPr>
                    </a:p>
                  </a:txBody>
                  <a:tcPr anchor="ctr"/>
                </a:tc>
                <a:tc>
                  <a:txBody>
                    <a:bodyPr/>
                    <a:lstStyle/>
                    <a:p>
                      <a:pPr algn="ctr"/>
                      <a:endParaRPr kumimoji="1" lang="en-US" altLang="ja-JP" sz="700" dirty="0">
                        <a:latin typeface="HG教科書体" panose="02020609000000000000" pitchFamily="17" charset="-128"/>
                        <a:ea typeface="HG教科書体" panose="02020609000000000000" pitchFamily="17" charset="-128"/>
                      </a:endParaRPr>
                    </a:p>
                  </a:txBody>
                  <a:tcPr anchor="ctr"/>
                </a:tc>
                <a:tc>
                  <a:txBody>
                    <a:bodyPr/>
                    <a:lstStyle/>
                    <a:p>
                      <a:endParaRPr kumimoji="1" lang="ja-JP" altLang="en-US" sz="700" dirty="0">
                        <a:latin typeface="HG教科書体" panose="02020609000000000000" pitchFamily="17" charset="-128"/>
                        <a:ea typeface="HG教科書体" panose="02020609000000000000" pitchFamily="17" charset="-128"/>
                      </a:endParaRPr>
                    </a:p>
                  </a:txBody>
                  <a:tcPr/>
                </a:tc>
                <a:tc>
                  <a:txBody>
                    <a:bodyPr/>
                    <a:lstStyle/>
                    <a:p>
                      <a:pPr algn="ctr"/>
                      <a:endParaRPr kumimoji="1" lang="ja-JP" altLang="en-US" sz="700" dirty="0">
                        <a:latin typeface="HG教科書体" panose="02020609000000000000" pitchFamily="17" charset="-128"/>
                        <a:ea typeface="HG教科書体" panose="02020609000000000000" pitchFamily="17" charset="-128"/>
                      </a:endParaRPr>
                    </a:p>
                  </a:txBody>
                  <a:tcPr anchor="ctr"/>
                </a:tc>
                <a:tc>
                  <a:txBody>
                    <a:bodyPr/>
                    <a:lstStyle/>
                    <a:p>
                      <a:endParaRPr kumimoji="1" lang="ja-JP" altLang="en-US" sz="700" dirty="0">
                        <a:latin typeface="HG教科書体" panose="02020609000000000000" pitchFamily="17" charset="-128"/>
                        <a:ea typeface="HG教科書体" panose="02020609000000000000" pitchFamily="17" charset="-128"/>
                      </a:endParaRPr>
                    </a:p>
                  </a:txBody>
                  <a:tcPr/>
                </a:tc>
                <a:tc>
                  <a:txBody>
                    <a:bodyPr/>
                    <a:lstStyle/>
                    <a:p>
                      <a:pPr algn="ctr"/>
                      <a:endParaRPr kumimoji="1" lang="ja-JP" altLang="en-US" sz="700" dirty="0">
                        <a:latin typeface="HG教科書体" panose="02020609000000000000" pitchFamily="17" charset="-128"/>
                        <a:ea typeface="HG教科書体" panose="02020609000000000000" pitchFamily="17" charset="-128"/>
                      </a:endParaRPr>
                    </a:p>
                  </a:txBody>
                  <a:tcPr anchor="ctr"/>
                </a:tc>
                <a:tc>
                  <a:txBody>
                    <a:bodyPr/>
                    <a:lstStyle/>
                    <a:p>
                      <a:endParaRPr kumimoji="1" lang="ja-JP" altLang="en-US" sz="700" dirty="0">
                        <a:latin typeface="HG教科書体" panose="02020609000000000000" pitchFamily="17" charset="-128"/>
                        <a:ea typeface="HG教科書体" panose="02020609000000000000" pitchFamily="17" charset="-128"/>
                      </a:endParaRPr>
                    </a:p>
                  </a:txBody>
                  <a:tcPr/>
                </a:tc>
                <a:extLst>
                  <a:ext uri="{0D108BD9-81ED-4DB2-BD59-A6C34878D82A}">
                    <a16:rowId xmlns:a16="http://schemas.microsoft.com/office/drawing/2014/main" val="1492165576"/>
                  </a:ext>
                </a:extLst>
              </a:tr>
              <a:tr h="716204">
                <a:tc>
                  <a:txBody>
                    <a:bodyPr/>
                    <a:lstStyle/>
                    <a:p>
                      <a:pPr algn="ctr"/>
                      <a:r>
                        <a:rPr kumimoji="1" lang="en-US" altLang="ja-JP" sz="800" dirty="0">
                          <a:latin typeface="ＭＳ Ｐゴシック" panose="020B0600070205080204" pitchFamily="50" charset="-128"/>
                          <a:ea typeface="ＭＳ Ｐゴシック" panose="020B0600070205080204" pitchFamily="50" charset="-128"/>
                        </a:rPr>
                        <a:t>2</a:t>
                      </a:r>
                      <a:endParaRPr kumimoji="1" lang="ja-JP" altLang="en-US" sz="800" dirty="0">
                        <a:latin typeface="ＭＳ Ｐゴシック" panose="020B0600070205080204" pitchFamily="50" charset="-128"/>
                        <a:ea typeface="ＭＳ Ｐゴシック" panose="020B0600070205080204" pitchFamily="50" charset="-128"/>
                      </a:endParaRPr>
                    </a:p>
                  </a:txBody>
                  <a:tcPr vert="eaVert" anchor="ctr"/>
                </a:tc>
                <a:tc>
                  <a:txBody>
                    <a:bodyPr/>
                    <a:lstStyle/>
                    <a:p>
                      <a:endParaRPr kumimoji="1" lang="ja-JP" altLang="en-US" sz="700" dirty="0">
                        <a:latin typeface="HG教科書体" panose="02020609000000000000" pitchFamily="17" charset="-128"/>
                        <a:ea typeface="HG教科書体" panose="02020609000000000000" pitchFamily="17" charset="-128"/>
                      </a:endParaRPr>
                    </a:p>
                  </a:txBody>
                  <a:tcPr/>
                </a:tc>
                <a:tc>
                  <a:txBody>
                    <a:bodyPr/>
                    <a:lstStyle/>
                    <a:p>
                      <a:endParaRPr kumimoji="1" lang="ja-JP" altLang="en-US" sz="700" dirty="0">
                        <a:latin typeface="HG教科書体" panose="02020609000000000000" pitchFamily="17" charset="-128"/>
                        <a:ea typeface="HG教科書体" panose="02020609000000000000" pitchFamily="17" charset="-128"/>
                      </a:endParaRPr>
                    </a:p>
                  </a:txBody>
                  <a:tcPr/>
                </a:tc>
                <a:tc>
                  <a:txBody>
                    <a:bodyPr/>
                    <a:lstStyle/>
                    <a:p>
                      <a:pPr algn="ctr"/>
                      <a:endParaRPr kumimoji="1" lang="ja-JP" altLang="en-US" sz="700" dirty="0">
                        <a:latin typeface="HG教科書体" panose="02020609000000000000" pitchFamily="17" charset="-128"/>
                        <a:ea typeface="HG教科書体" panose="02020609000000000000" pitchFamily="17" charset="-128"/>
                      </a:endParaRPr>
                    </a:p>
                  </a:txBody>
                  <a:tcPr anchor="ctr"/>
                </a:tc>
                <a:tc>
                  <a:txBody>
                    <a:bodyPr/>
                    <a:lstStyle/>
                    <a:p>
                      <a:pPr algn="ctr"/>
                      <a:endParaRPr kumimoji="1" lang="ja-JP" altLang="en-US" sz="700" dirty="0">
                        <a:latin typeface="HG教科書体" panose="02020609000000000000" pitchFamily="17" charset="-128"/>
                        <a:ea typeface="HG教科書体" panose="02020609000000000000" pitchFamily="17" charset="-128"/>
                      </a:endParaRPr>
                    </a:p>
                  </a:txBody>
                  <a:tcPr anchor="ctr"/>
                </a:tc>
                <a:tc>
                  <a:txBody>
                    <a:bodyPr/>
                    <a:lstStyle/>
                    <a:p>
                      <a:endParaRPr kumimoji="1" lang="ja-JP" altLang="en-US" sz="700" dirty="0">
                        <a:latin typeface="HG教科書体" panose="02020609000000000000" pitchFamily="17" charset="-128"/>
                        <a:ea typeface="HG教科書体" panose="02020609000000000000" pitchFamily="17" charset="-128"/>
                      </a:endParaRPr>
                    </a:p>
                  </a:txBody>
                  <a:tcPr/>
                </a:tc>
                <a:tc>
                  <a:txBody>
                    <a:bodyPr/>
                    <a:lstStyle/>
                    <a:p>
                      <a:pPr algn="ctr"/>
                      <a:endParaRPr kumimoji="1" lang="ja-JP" altLang="en-US" sz="700" dirty="0">
                        <a:latin typeface="HG教科書体" panose="02020609000000000000" pitchFamily="17" charset="-128"/>
                        <a:ea typeface="HG教科書体" panose="02020609000000000000" pitchFamily="17" charset="-128"/>
                      </a:endParaRPr>
                    </a:p>
                  </a:txBody>
                  <a:tcPr anchor="ctr"/>
                </a:tc>
                <a:tc>
                  <a:txBody>
                    <a:bodyPr/>
                    <a:lstStyle/>
                    <a:p>
                      <a:endParaRPr kumimoji="1" lang="ja-JP" altLang="en-US" sz="700" dirty="0">
                        <a:latin typeface="HG教科書体" panose="02020609000000000000" pitchFamily="17" charset="-128"/>
                        <a:ea typeface="HG教科書体" panose="02020609000000000000" pitchFamily="17" charset="-128"/>
                      </a:endParaRPr>
                    </a:p>
                  </a:txBody>
                  <a:tcPr/>
                </a:tc>
                <a:tc>
                  <a:txBody>
                    <a:bodyPr/>
                    <a:lstStyle/>
                    <a:p>
                      <a:pPr algn="ctr"/>
                      <a:endParaRPr kumimoji="1" lang="ja-JP" altLang="en-US" sz="700" dirty="0">
                        <a:latin typeface="HG教科書体" panose="02020609000000000000" pitchFamily="17" charset="-128"/>
                        <a:ea typeface="HG教科書体" panose="02020609000000000000" pitchFamily="17" charset="-128"/>
                      </a:endParaRPr>
                    </a:p>
                  </a:txBody>
                  <a:tcPr anchor="ctr"/>
                </a:tc>
                <a:tc>
                  <a:txBody>
                    <a:bodyPr/>
                    <a:lstStyle/>
                    <a:p>
                      <a:endParaRPr kumimoji="1" lang="ja-JP" altLang="en-US" sz="700" dirty="0">
                        <a:latin typeface="HG教科書体" panose="02020609000000000000" pitchFamily="17" charset="-128"/>
                        <a:ea typeface="HG教科書体" panose="02020609000000000000" pitchFamily="17" charset="-128"/>
                      </a:endParaRPr>
                    </a:p>
                  </a:txBody>
                  <a:tcPr/>
                </a:tc>
                <a:extLst>
                  <a:ext uri="{0D108BD9-81ED-4DB2-BD59-A6C34878D82A}">
                    <a16:rowId xmlns:a16="http://schemas.microsoft.com/office/drawing/2014/main" val="1835659564"/>
                  </a:ext>
                </a:extLst>
              </a:tr>
              <a:tr h="716204">
                <a:tc>
                  <a:txBody>
                    <a:bodyPr/>
                    <a:lstStyle/>
                    <a:p>
                      <a:pPr algn="ctr"/>
                      <a:r>
                        <a:rPr kumimoji="1" lang="en-US" altLang="ja-JP" sz="800" dirty="0">
                          <a:latin typeface="ＭＳ Ｐゴシック" panose="020B0600070205080204" pitchFamily="50" charset="-128"/>
                          <a:ea typeface="ＭＳ Ｐゴシック" panose="020B0600070205080204" pitchFamily="50" charset="-128"/>
                        </a:rPr>
                        <a:t>3</a:t>
                      </a:r>
                      <a:endParaRPr kumimoji="1" lang="ja-JP" altLang="en-US" sz="800" dirty="0">
                        <a:latin typeface="ＭＳ Ｐゴシック" panose="020B0600070205080204" pitchFamily="50" charset="-128"/>
                        <a:ea typeface="ＭＳ Ｐゴシック" panose="020B0600070205080204" pitchFamily="50" charset="-128"/>
                      </a:endParaRPr>
                    </a:p>
                  </a:txBody>
                  <a:tcPr vert="eaVert" anchor="ctr"/>
                </a:tc>
                <a:tc>
                  <a:txBody>
                    <a:bodyPr/>
                    <a:lstStyle/>
                    <a:p>
                      <a:endParaRPr kumimoji="1" lang="ja-JP" altLang="en-US" sz="700" dirty="0">
                        <a:latin typeface="HG教科書体" panose="02020609000000000000" pitchFamily="17" charset="-128"/>
                        <a:ea typeface="HG教科書体" panose="02020609000000000000" pitchFamily="17" charset="-128"/>
                      </a:endParaRPr>
                    </a:p>
                  </a:txBody>
                  <a:tcPr/>
                </a:tc>
                <a:tc>
                  <a:txBody>
                    <a:bodyPr/>
                    <a:lstStyle/>
                    <a:p>
                      <a:endParaRPr kumimoji="1" lang="ja-JP" altLang="en-US" sz="700" dirty="0">
                        <a:latin typeface="HG教科書体" panose="02020609000000000000" pitchFamily="17" charset="-128"/>
                        <a:ea typeface="HG教科書体" panose="02020609000000000000" pitchFamily="17" charset="-128"/>
                      </a:endParaRPr>
                    </a:p>
                  </a:txBody>
                  <a:tcPr/>
                </a:tc>
                <a:tc>
                  <a:txBody>
                    <a:bodyPr/>
                    <a:lstStyle/>
                    <a:p>
                      <a:pPr algn="ctr"/>
                      <a:endParaRPr kumimoji="1" lang="ja-JP" altLang="en-US" sz="700" dirty="0">
                        <a:latin typeface="HG教科書体" panose="02020609000000000000" pitchFamily="17" charset="-128"/>
                        <a:ea typeface="HG教科書体" panose="02020609000000000000" pitchFamily="17" charset="-128"/>
                      </a:endParaRPr>
                    </a:p>
                  </a:txBody>
                  <a:tcPr anchor="ctr"/>
                </a:tc>
                <a:tc>
                  <a:txBody>
                    <a:bodyPr/>
                    <a:lstStyle/>
                    <a:p>
                      <a:pPr algn="ctr"/>
                      <a:endParaRPr kumimoji="1" lang="ja-JP" altLang="en-US" sz="700" dirty="0">
                        <a:latin typeface="HG教科書体" panose="02020609000000000000" pitchFamily="17" charset="-128"/>
                        <a:ea typeface="HG教科書体" panose="02020609000000000000" pitchFamily="17" charset="-128"/>
                      </a:endParaRPr>
                    </a:p>
                  </a:txBody>
                  <a:tcPr anchor="ctr"/>
                </a:tc>
                <a:tc>
                  <a:txBody>
                    <a:bodyPr/>
                    <a:lstStyle/>
                    <a:p>
                      <a:endParaRPr kumimoji="1" lang="ja-JP" altLang="en-US" sz="700" dirty="0">
                        <a:latin typeface="HG教科書体" panose="02020609000000000000" pitchFamily="17" charset="-128"/>
                        <a:ea typeface="HG教科書体" panose="02020609000000000000" pitchFamily="17" charset="-128"/>
                      </a:endParaRPr>
                    </a:p>
                  </a:txBody>
                  <a:tcPr/>
                </a:tc>
                <a:tc>
                  <a:txBody>
                    <a:bodyPr/>
                    <a:lstStyle/>
                    <a:p>
                      <a:pPr algn="ctr"/>
                      <a:endParaRPr kumimoji="1" lang="ja-JP" altLang="en-US" sz="700" dirty="0">
                        <a:latin typeface="HG教科書体" panose="02020609000000000000" pitchFamily="17" charset="-128"/>
                        <a:ea typeface="HG教科書体" panose="02020609000000000000" pitchFamily="17" charset="-128"/>
                      </a:endParaRPr>
                    </a:p>
                  </a:txBody>
                  <a:tcPr anchor="ctr"/>
                </a:tc>
                <a:tc>
                  <a:txBody>
                    <a:bodyPr/>
                    <a:lstStyle/>
                    <a:p>
                      <a:endParaRPr kumimoji="1" lang="ja-JP" altLang="en-US" sz="700" dirty="0">
                        <a:latin typeface="HG教科書体" panose="02020609000000000000" pitchFamily="17" charset="-128"/>
                        <a:ea typeface="HG教科書体" panose="02020609000000000000" pitchFamily="17" charset="-128"/>
                      </a:endParaRPr>
                    </a:p>
                  </a:txBody>
                  <a:tcPr/>
                </a:tc>
                <a:tc>
                  <a:txBody>
                    <a:bodyPr/>
                    <a:lstStyle/>
                    <a:p>
                      <a:pPr algn="ctr"/>
                      <a:endParaRPr kumimoji="1" lang="ja-JP" altLang="en-US" sz="700" dirty="0">
                        <a:latin typeface="HG教科書体" panose="02020609000000000000" pitchFamily="17" charset="-128"/>
                        <a:ea typeface="HG教科書体" panose="02020609000000000000" pitchFamily="17" charset="-128"/>
                      </a:endParaRPr>
                    </a:p>
                  </a:txBody>
                  <a:tcPr anchor="ctr"/>
                </a:tc>
                <a:tc>
                  <a:txBody>
                    <a:bodyPr/>
                    <a:lstStyle/>
                    <a:p>
                      <a:endParaRPr kumimoji="1" lang="ja-JP" altLang="en-US" sz="700" dirty="0">
                        <a:latin typeface="HG教科書体" panose="02020609000000000000" pitchFamily="17" charset="-128"/>
                        <a:ea typeface="HG教科書体" panose="02020609000000000000" pitchFamily="17" charset="-128"/>
                      </a:endParaRPr>
                    </a:p>
                  </a:txBody>
                  <a:tcPr/>
                </a:tc>
                <a:extLst>
                  <a:ext uri="{0D108BD9-81ED-4DB2-BD59-A6C34878D82A}">
                    <a16:rowId xmlns:a16="http://schemas.microsoft.com/office/drawing/2014/main" val="947313925"/>
                  </a:ext>
                </a:extLst>
              </a:tr>
              <a:tr h="716204">
                <a:tc>
                  <a:txBody>
                    <a:bodyPr/>
                    <a:lstStyle/>
                    <a:p>
                      <a:pPr algn="ctr"/>
                      <a:r>
                        <a:rPr kumimoji="1" lang="en-US" altLang="ja-JP" sz="800" dirty="0">
                          <a:latin typeface="ＭＳ Ｐゴシック" panose="020B0600070205080204" pitchFamily="50" charset="-128"/>
                          <a:ea typeface="ＭＳ Ｐゴシック" panose="020B0600070205080204" pitchFamily="50" charset="-128"/>
                        </a:rPr>
                        <a:t>4</a:t>
                      </a:r>
                      <a:endParaRPr kumimoji="1" lang="ja-JP" altLang="en-US" sz="800" dirty="0">
                        <a:latin typeface="ＭＳ Ｐゴシック" panose="020B0600070205080204" pitchFamily="50" charset="-128"/>
                        <a:ea typeface="ＭＳ Ｐゴシック" panose="020B0600070205080204" pitchFamily="50" charset="-128"/>
                      </a:endParaRPr>
                    </a:p>
                  </a:txBody>
                  <a:tcPr vert="eaVert" anchor="ctr"/>
                </a:tc>
                <a:tc>
                  <a:txBody>
                    <a:bodyPr/>
                    <a:lstStyle/>
                    <a:p>
                      <a:endParaRPr kumimoji="1" lang="ja-JP" altLang="en-US" sz="700" dirty="0">
                        <a:latin typeface="HG教科書体" panose="02020609000000000000" pitchFamily="17" charset="-128"/>
                        <a:ea typeface="HG教科書体" panose="02020609000000000000" pitchFamily="17" charset="-128"/>
                      </a:endParaRPr>
                    </a:p>
                  </a:txBody>
                  <a:tcPr/>
                </a:tc>
                <a:tc>
                  <a:txBody>
                    <a:bodyPr/>
                    <a:lstStyle/>
                    <a:p>
                      <a:endParaRPr kumimoji="1" lang="ja-JP" altLang="en-US" sz="700" dirty="0">
                        <a:latin typeface="HG教科書体" panose="02020609000000000000" pitchFamily="17" charset="-128"/>
                        <a:ea typeface="HG教科書体" panose="02020609000000000000" pitchFamily="17" charset="-128"/>
                      </a:endParaRPr>
                    </a:p>
                  </a:txBody>
                  <a:tcPr/>
                </a:tc>
                <a:tc>
                  <a:txBody>
                    <a:bodyPr/>
                    <a:lstStyle/>
                    <a:p>
                      <a:pPr algn="ctr"/>
                      <a:endParaRPr kumimoji="1" lang="ja-JP" altLang="en-US" sz="700" dirty="0">
                        <a:latin typeface="HG教科書体" panose="02020609000000000000" pitchFamily="17" charset="-128"/>
                        <a:ea typeface="HG教科書体" panose="02020609000000000000" pitchFamily="17" charset="-128"/>
                      </a:endParaRPr>
                    </a:p>
                  </a:txBody>
                  <a:tcPr anchor="ctr"/>
                </a:tc>
                <a:tc>
                  <a:txBody>
                    <a:bodyPr/>
                    <a:lstStyle/>
                    <a:p>
                      <a:pPr algn="ctr"/>
                      <a:endParaRPr kumimoji="1" lang="ja-JP" altLang="en-US" sz="700" dirty="0">
                        <a:latin typeface="HG教科書体" panose="02020609000000000000" pitchFamily="17" charset="-128"/>
                        <a:ea typeface="HG教科書体" panose="02020609000000000000" pitchFamily="17" charset="-128"/>
                      </a:endParaRPr>
                    </a:p>
                  </a:txBody>
                  <a:tcPr anchor="ctr"/>
                </a:tc>
                <a:tc>
                  <a:txBody>
                    <a:bodyPr/>
                    <a:lstStyle/>
                    <a:p>
                      <a:endParaRPr kumimoji="1" lang="ja-JP" altLang="en-US" sz="700" dirty="0">
                        <a:latin typeface="HG教科書体" panose="02020609000000000000" pitchFamily="17" charset="-128"/>
                        <a:ea typeface="HG教科書体" panose="02020609000000000000" pitchFamily="17" charset="-128"/>
                      </a:endParaRPr>
                    </a:p>
                  </a:txBody>
                  <a:tcPr/>
                </a:tc>
                <a:tc>
                  <a:txBody>
                    <a:bodyPr/>
                    <a:lstStyle/>
                    <a:p>
                      <a:pPr algn="ctr"/>
                      <a:endParaRPr kumimoji="1" lang="ja-JP" altLang="en-US" sz="700" dirty="0">
                        <a:latin typeface="HG教科書体" panose="02020609000000000000" pitchFamily="17" charset="-128"/>
                        <a:ea typeface="HG教科書体" panose="02020609000000000000" pitchFamily="17" charset="-128"/>
                      </a:endParaRPr>
                    </a:p>
                  </a:txBody>
                  <a:tcPr anchor="ctr"/>
                </a:tc>
                <a:tc>
                  <a:txBody>
                    <a:bodyPr/>
                    <a:lstStyle/>
                    <a:p>
                      <a:endParaRPr kumimoji="1" lang="ja-JP" altLang="en-US" sz="700" dirty="0">
                        <a:latin typeface="HG教科書体" panose="02020609000000000000" pitchFamily="17" charset="-128"/>
                        <a:ea typeface="HG教科書体" panose="02020609000000000000" pitchFamily="17" charset="-128"/>
                      </a:endParaRPr>
                    </a:p>
                  </a:txBody>
                  <a:tcPr/>
                </a:tc>
                <a:tc>
                  <a:txBody>
                    <a:bodyPr/>
                    <a:lstStyle/>
                    <a:p>
                      <a:pPr algn="ctr"/>
                      <a:endParaRPr kumimoji="1" lang="ja-JP" altLang="en-US" sz="700" dirty="0">
                        <a:latin typeface="HG教科書体" panose="02020609000000000000" pitchFamily="17" charset="-128"/>
                        <a:ea typeface="HG教科書体" panose="02020609000000000000" pitchFamily="17" charset="-128"/>
                      </a:endParaRPr>
                    </a:p>
                  </a:txBody>
                  <a:tcPr anchor="ctr"/>
                </a:tc>
                <a:tc>
                  <a:txBody>
                    <a:bodyPr/>
                    <a:lstStyle/>
                    <a:p>
                      <a:endParaRPr kumimoji="1" lang="ja-JP" altLang="en-US" sz="700" dirty="0">
                        <a:latin typeface="HG教科書体" panose="02020609000000000000" pitchFamily="17" charset="-128"/>
                        <a:ea typeface="HG教科書体" panose="02020609000000000000" pitchFamily="17" charset="-128"/>
                      </a:endParaRPr>
                    </a:p>
                  </a:txBody>
                  <a:tcPr/>
                </a:tc>
                <a:extLst>
                  <a:ext uri="{0D108BD9-81ED-4DB2-BD59-A6C34878D82A}">
                    <a16:rowId xmlns:a16="http://schemas.microsoft.com/office/drawing/2014/main" val="560956158"/>
                  </a:ext>
                </a:extLst>
              </a:tr>
              <a:tr h="716204">
                <a:tc>
                  <a:txBody>
                    <a:bodyPr/>
                    <a:lstStyle/>
                    <a:p>
                      <a:pPr algn="ctr"/>
                      <a:r>
                        <a:rPr kumimoji="1" lang="en-US" altLang="ja-JP" sz="800" dirty="0">
                          <a:latin typeface="ＭＳ Ｐゴシック" panose="020B0600070205080204" pitchFamily="50" charset="-128"/>
                          <a:ea typeface="ＭＳ Ｐゴシック" panose="020B0600070205080204" pitchFamily="50" charset="-128"/>
                        </a:rPr>
                        <a:t>5</a:t>
                      </a:r>
                      <a:endParaRPr kumimoji="1" lang="ja-JP" altLang="en-US" sz="800" dirty="0">
                        <a:latin typeface="ＭＳ Ｐゴシック" panose="020B0600070205080204" pitchFamily="50" charset="-128"/>
                        <a:ea typeface="ＭＳ Ｐゴシック" panose="020B0600070205080204" pitchFamily="50" charset="-128"/>
                      </a:endParaRPr>
                    </a:p>
                  </a:txBody>
                  <a:tcPr vert="eaVert" anchor="ctr"/>
                </a:tc>
                <a:tc>
                  <a:txBody>
                    <a:bodyPr/>
                    <a:lstStyle/>
                    <a:p>
                      <a:endParaRPr kumimoji="1" lang="ja-JP" altLang="en-US" sz="700" dirty="0">
                        <a:latin typeface="HG教科書体" panose="02020609000000000000" pitchFamily="17" charset="-128"/>
                        <a:ea typeface="HG教科書体" panose="02020609000000000000" pitchFamily="17" charset="-128"/>
                      </a:endParaRPr>
                    </a:p>
                  </a:txBody>
                  <a:tcPr/>
                </a:tc>
                <a:tc>
                  <a:txBody>
                    <a:bodyPr/>
                    <a:lstStyle/>
                    <a:p>
                      <a:endParaRPr kumimoji="1" lang="ja-JP" altLang="en-US" sz="700" dirty="0">
                        <a:latin typeface="HG教科書体" panose="02020609000000000000" pitchFamily="17" charset="-128"/>
                        <a:ea typeface="HG教科書体" panose="02020609000000000000" pitchFamily="17" charset="-128"/>
                      </a:endParaRPr>
                    </a:p>
                  </a:txBody>
                  <a:tcPr/>
                </a:tc>
                <a:tc>
                  <a:txBody>
                    <a:bodyPr/>
                    <a:lstStyle/>
                    <a:p>
                      <a:pPr algn="ctr"/>
                      <a:endParaRPr kumimoji="1" lang="ja-JP" altLang="en-US" sz="700" dirty="0">
                        <a:latin typeface="HG教科書体" panose="02020609000000000000" pitchFamily="17" charset="-128"/>
                        <a:ea typeface="HG教科書体" panose="02020609000000000000" pitchFamily="17" charset="-128"/>
                      </a:endParaRPr>
                    </a:p>
                  </a:txBody>
                  <a:tcPr anchor="ctr"/>
                </a:tc>
                <a:tc>
                  <a:txBody>
                    <a:bodyPr/>
                    <a:lstStyle/>
                    <a:p>
                      <a:pPr algn="ctr"/>
                      <a:endParaRPr kumimoji="1" lang="ja-JP" altLang="en-US" sz="700" dirty="0">
                        <a:latin typeface="HG教科書体" panose="02020609000000000000" pitchFamily="17" charset="-128"/>
                        <a:ea typeface="HG教科書体" panose="02020609000000000000" pitchFamily="17" charset="-128"/>
                      </a:endParaRPr>
                    </a:p>
                  </a:txBody>
                  <a:tcPr anchor="ctr"/>
                </a:tc>
                <a:tc>
                  <a:txBody>
                    <a:bodyPr/>
                    <a:lstStyle/>
                    <a:p>
                      <a:endParaRPr kumimoji="1" lang="ja-JP" altLang="en-US" sz="700" dirty="0">
                        <a:latin typeface="HG教科書体" panose="02020609000000000000" pitchFamily="17" charset="-128"/>
                        <a:ea typeface="HG教科書体" panose="02020609000000000000" pitchFamily="17" charset="-128"/>
                      </a:endParaRPr>
                    </a:p>
                  </a:txBody>
                  <a:tcPr/>
                </a:tc>
                <a:tc>
                  <a:txBody>
                    <a:bodyPr/>
                    <a:lstStyle/>
                    <a:p>
                      <a:pPr algn="ctr"/>
                      <a:endParaRPr kumimoji="1" lang="ja-JP" altLang="en-US" sz="700" dirty="0">
                        <a:latin typeface="HG教科書体" panose="02020609000000000000" pitchFamily="17" charset="-128"/>
                        <a:ea typeface="HG教科書体" panose="02020609000000000000" pitchFamily="17" charset="-128"/>
                      </a:endParaRPr>
                    </a:p>
                  </a:txBody>
                  <a:tcPr anchor="ctr"/>
                </a:tc>
                <a:tc>
                  <a:txBody>
                    <a:bodyPr/>
                    <a:lstStyle/>
                    <a:p>
                      <a:endParaRPr kumimoji="1" lang="ja-JP" altLang="en-US" sz="700" dirty="0">
                        <a:latin typeface="HG教科書体" panose="02020609000000000000" pitchFamily="17" charset="-128"/>
                        <a:ea typeface="HG教科書体" panose="02020609000000000000" pitchFamily="17" charset="-128"/>
                      </a:endParaRPr>
                    </a:p>
                  </a:txBody>
                  <a:tcPr/>
                </a:tc>
                <a:tc>
                  <a:txBody>
                    <a:bodyPr/>
                    <a:lstStyle/>
                    <a:p>
                      <a:pPr algn="ctr"/>
                      <a:endParaRPr kumimoji="1" lang="ja-JP" altLang="en-US" sz="700" dirty="0">
                        <a:latin typeface="HG教科書体" panose="02020609000000000000" pitchFamily="17" charset="-128"/>
                        <a:ea typeface="HG教科書体" panose="02020609000000000000" pitchFamily="17" charset="-128"/>
                      </a:endParaRPr>
                    </a:p>
                  </a:txBody>
                  <a:tcPr anchor="ctr"/>
                </a:tc>
                <a:tc>
                  <a:txBody>
                    <a:bodyPr/>
                    <a:lstStyle/>
                    <a:p>
                      <a:endParaRPr kumimoji="1" lang="ja-JP" altLang="en-US" sz="700" dirty="0">
                        <a:latin typeface="HG教科書体" panose="02020609000000000000" pitchFamily="17" charset="-128"/>
                        <a:ea typeface="HG教科書体" panose="02020609000000000000" pitchFamily="17" charset="-128"/>
                      </a:endParaRPr>
                    </a:p>
                  </a:txBody>
                  <a:tcPr/>
                </a:tc>
                <a:extLst>
                  <a:ext uri="{0D108BD9-81ED-4DB2-BD59-A6C34878D82A}">
                    <a16:rowId xmlns:a16="http://schemas.microsoft.com/office/drawing/2014/main" val="1157621133"/>
                  </a:ext>
                </a:extLst>
              </a:tr>
            </a:tbl>
          </a:graphicData>
        </a:graphic>
      </p:graphicFrame>
      <p:sp>
        <p:nvSpPr>
          <p:cNvPr id="2" name="スライド番号プレースホルダー 1">
            <a:extLst>
              <a:ext uri="{FF2B5EF4-FFF2-40B4-BE49-F238E27FC236}">
                <a16:creationId xmlns:a16="http://schemas.microsoft.com/office/drawing/2014/main" id="{7D37C13D-DA69-D170-E46C-50868FC101BA}"/>
              </a:ext>
            </a:extLst>
          </p:cNvPr>
          <p:cNvSpPr>
            <a:spLocks noGrp="1"/>
          </p:cNvSpPr>
          <p:nvPr>
            <p:ph type="sldNum" sz="quarter" idx="12"/>
          </p:nvPr>
        </p:nvSpPr>
        <p:spPr/>
        <p:txBody>
          <a:bodyPr/>
          <a:lstStyle/>
          <a:p>
            <a:fld id="{C339E4E8-780C-47DA-9976-8D59F520AA81}" type="slidenum">
              <a:rPr kumimoji="1" lang="ja-JP" altLang="en-US" smtClean="0"/>
              <a:t>25</a:t>
            </a:fld>
            <a:endParaRPr kumimoji="1" lang="ja-JP" altLang="en-US"/>
          </a:p>
        </p:txBody>
      </p:sp>
    </p:spTree>
    <p:extLst>
      <p:ext uri="{BB962C8B-B14F-4D97-AF65-F5344CB8AC3E}">
        <p14:creationId xmlns:p14="http://schemas.microsoft.com/office/powerpoint/2010/main" val="1447812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663DCC8-514D-91F5-D473-B27BA170848E}"/>
              </a:ext>
            </a:extLst>
          </p:cNvPr>
          <p:cNvSpPr>
            <a:spLocks noGrp="1"/>
          </p:cNvSpPr>
          <p:nvPr>
            <p:ph type="title"/>
          </p:nvPr>
        </p:nvSpPr>
        <p:spPr>
          <a:xfrm>
            <a:off x="838200" y="365126"/>
            <a:ext cx="10515600" cy="560564"/>
          </a:xfrm>
        </p:spPr>
        <p:txBody>
          <a:bodyPr>
            <a:normAutofit fontScale="90000"/>
          </a:bodyPr>
          <a:lstStyle/>
          <a:p>
            <a:pPr algn="ctr"/>
            <a:br>
              <a:rPr kumimoji="1" lang="ja-JP" altLang="en-US" sz="4000" dirty="0"/>
            </a:br>
            <a:r>
              <a:rPr lang="ja-JP" altLang="en-US" sz="4000" dirty="0"/>
              <a:t>サービス等利用計画を作成する際のポイント</a:t>
            </a:r>
            <a:br>
              <a:rPr kumimoji="1" lang="ja-JP" altLang="en-US" dirty="0"/>
            </a:br>
            <a:endParaRPr kumimoji="1" lang="ja-JP" altLang="en-US" dirty="0"/>
          </a:p>
        </p:txBody>
      </p:sp>
      <p:sp>
        <p:nvSpPr>
          <p:cNvPr id="4" name="コンテンツ プレースホルダー 2">
            <a:extLst>
              <a:ext uri="{FF2B5EF4-FFF2-40B4-BE49-F238E27FC236}">
                <a16:creationId xmlns:a16="http://schemas.microsoft.com/office/drawing/2014/main" id="{67CD2C90-E7D4-9285-888F-06F83E94CD0A}"/>
              </a:ext>
            </a:extLst>
          </p:cNvPr>
          <p:cNvSpPr>
            <a:spLocks noGrp="1"/>
          </p:cNvSpPr>
          <p:nvPr>
            <p:ph idx="1"/>
          </p:nvPr>
        </p:nvSpPr>
        <p:spPr>
          <a:xfrm>
            <a:off x="838200" y="1072444"/>
            <a:ext cx="10515600" cy="5678312"/>
          </a:xfrm>
        </p:spPr>
        <p:txBody>
          <a:bodyPr>
            <a:normAutofit/>
          </a:bodyPr>
          <a:lstStyle/>
          <a:p>
            <a:pPr marL="0" indent="0">
              <a:buNone/>
            </a:pPr>
            <a:r>
              <a:rPr lang="ja-JP" altLang="en-US" b="1" dirty="0"/>
              <a:t>サービス管理責任者としてサービス担当者会議に参加する際のポイントを参考にして、サービス等利用計画を作成する</a:t>
            </a:r>
          </a:p>
          <a:p>
            <a:pPr marL="0" indent="0" algn="ctr">
              <a:buNone/>
            </a:pPr>
            <a:r>
              <a:rPr lang="ja-JP" altLang="en-US" sz="3200" dirty="0"/>
              <a:t>⇓</a:t>
            </a:r>
            <a:endParaRPr lang="ja-JP" altLang="en-US" sz="3600" dirty="0"/>
          </a:p>
          <a:p>
            <a:pPr marL="0" indent="0">
              <a:buNone/>
            </a:pPr>
            <a:r>
              <a:rPr lang="ja-JP" altLang="en-US" sz="2000" dirty="0"/>
              <a:t>　　・サービス利用に至る経緯を確認する</a:t>
            </a:r>
          </a:p>
          <a:p>
            <a:pPr marL="0" indent="0">
              <a:buNone/>
            </a:pPr>
            <a:r>
              <a:rPr lang="ja-JP" altLang="en-US" sz="2000" dirty="0"/>
              <a:t>　　・ご本人の意向を、ご本人の言葉により確認する</a:t>
            </a:r>
          </a:p>
          <a:p>
            <a:pPr marL="0" indent="0">
              <a:buNone/>
            </a:pPr>
            <a:r>
              <a:rPr lang="ja-JP" altLang="en-US" sz="2000" dirty="0"/>
              <a:t>　　・ご家族の意向を、ご家族の言葉により確認する</a:t>
            </a:r>
          </a:p>
          <a:p>
            <a:pPr marL="0" indent="0">
              <a:buNone/>
            </a:pPr>
            <a:r>
              <a:rPr lang="ja-JP" altLang="en-US" sz="2000" dirty="0"/>
              <a:t>　　・相談支援専門員によるアセスメントの内容やニーズの整理について不明な点を確</a:t>
            </a:r>
          </a:p>
          <a:p>
            <a:pPr marL="0" indent="0">
              <a:buNone/>
            </a:pPr>
            <a:r>
              <a:rPr lang="ja-JP" altLang="en-US" sz="2000" dirty="0"/>
              <a:t>　　　認したり、意見を述べる</a:t>
            </a:r>
          </a:p>
          <a:p>
            <a:pPr marL="0" indent="0">
              <a:buNone/>
            </a:pPr>
            <a:r>
              <a:rPr lang="ja-JP" altLang="en-US" sz="2000" dirty="0"/>
              <a:t>　　・サービス等利用計画案に示されている支援の方向性や必要な支援内容の全体像を</a:t>
            </a:r>
          </a:p>
          <a:p>
            <a:pPr marL="0" indent="0">
              <a:buNone/>
            </a:pPr>
            <a:r>
              <a:rPr lang="ja-JP" altLang="en-US" sz="2000" dirty="0"/>
              <a:t>　　　確認する</a:t>
            </a:r>
          </a:p>
          <a:p>
            <a:pPr marL="0" indent="0">
              <a:buNone/>
            </a:pPr>
            <a:r>
              <a:rPr lang="ja-JP" altLang="en-US" sz="2000" dirty="0"/>
              <a:t>　　・それぞれの事業所に求められていることについて確認すると共に、対応可能なこと、</a:t>
            </a:r>
          </a:p>
          <a:p>
            <a:pPr marL="0" indent="0">
              <a:buNone/>
            </a:pPr>
            <a:r>
              <a:rPr lang="ja-JP" altLang="en-US" sz="2000" dirty="0"/>
              <a:t>　　　現状では困難なことについて確認する</a:t>
            </a:r>
          </a:p>
          <a:p>
            <a:pPr marL="0" indent="0">
              <a:buNone/>
            </a:pPr>
            <a:r>
              <a:rPr lang="ja-JP" altLang="en-US" sz="2000" dirty="0"/>
              <a:t>　　・今後のスケジュールについて確認する</a:t>
            </a:r>
          </a:p>
          <a:p>
            <a:pPr marL="0" indent="0">
              <a:buNone/>
            </a:pPr>
            <a:endParaRPr lang="ja-JP" altLang="en-US" dirty="0"/>
          </a:p>
          <a:p>
            <a:pPr marL="0" indent="0">
              <a:buNone/>
            </a:pPr>
            <a:endParaRPr lang="ja-JP" altLang="en-US" dirty="0"/>
          </a:p>
          <a:p>
            <a:pPr marL="0" indent="0">
              <a:buNone/>
            </a:pPr>
            <a:endParaRPr lang="ja-JP" altLang="en-US" dirty="0"/>
          </a:p>
          <a:p>
            <a:pPr marL="0" indent="0">
              <a:buNone/>
            </a:pPr>
            <a:endParaRPr lang="ja-JP" altLang="en-US" dirty="0"/>
          </a:p>
          <a:p>
            <a:pPr marL="0" indent="0">
              <a:buNone/>
            </a:pPr>
            <a:endParaRPr lang="ja-JP" altLang="en-US" dirty="0"/>
          </a:p>
          <a:p>
            <a:pPr marL="0" indent="0">
              <a:buNone/>
            </a:pPr>
            <a:endParaRPr lang="en-US" altLang="ja-JP" dirty="0"/>
          </a:p>
        </p:txBody>
      </p:sp>
      <p:sp>
        <p:nvSpPr>
          <p:cNvPr id="3" name="スライド番号プレースホルダー 2">
            <a:extLst>
              <a:ext uri="{FF2B5EF4-FFF2-40B4-BE49-F238E27FC236}">
                <a16:creationId xmlns:a16="http://schemas.microsoft.com/office/drawing/2014/main" id="{9D23D210-F21D-DA1F-A97D-D7419D5369B1}"/>
              </a:ext>
            </a:extLst>
          </p:cNvPr>
          <p:cNvSpPr>
            <a:spLocks noGrp="1"/>
          </p:cNvSpPr>
          <p:nvPr>
            <p:ph type="sldNum" sz="quarter" idx="12"/>
          </p:nvPr>
        </p:nvSpPr>
        <p:spPr/>
        <p:txBody>
          <a:bodyPr/>
          <a:lstStyle/>
          <a:p>
            <a:fld id="{C339E4E8-780C-47DA-9976-8D59F520AA81}" type="slidenum">
              <a:rPr kumimoji="1" lang="ja-JP" altLang="en-US" smtClean="0"/>
              <a:t>26</a:t>
            </a:fld>
            <a:endParaRPr kumimoji="1" lang="ja-JP" altLang="en-US"/>
          </a:p>
        </p:txBody>
      </p:sp>
    </p:spTree>
    <p:extLst>
      <p:ext uri="{BB962C8B-B14F-4D97-AF65-F5344CB8AC3E}">
        <p14:creationId xmlns:p14="http://schemas.microsoft.com/office/powerpoint/2010/main" val="27875075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424D737-F2A4-6457-22A7-540FC48BF0BF}"/>
              </a:ext>
            </a:extLst>
          </p:cNvPr>
          <p:cNvSpPr>
            <a:spLocks noGrp="1"/>
          </p:cNvSpPr>
          <p:nvPr>
            <p:ph type="title"/>
          </p:nvPr>
        </p:nvSpPr>
        <p:spPr>
          <a:xfrm>
            <a:off x="838200" y="1443421"/>
            <a:ext cx="10515600" cy="3352860"/>
          </a:xfrm>
        </p:spPr>
        <p:txBody>
          <a:bodyPr>
            <a:normAutofit fontScale="90000"/>
          </a:bodyPr>
          <a:lstStyle/>
          <a:p>
            <a:pPr algn="ctr">
              <a:lnSpc>
                <a:spcPct val="150000"/>
              </a:lnSpc>
            </a:pPr>
            <a:r>
              <a:rPr lang="ja-JP" altLang="en-US" dirty="0"/>
              <a:t>演習②</a:t>
            </a:r>
            <a:br>
              <a:rPr lang="en-US" altLang="ja-JP" dirty="0"/>
            </a:br>
            <a:br>
              <a:rPr lang="en-US" altLang="ja-JP" dirty="0"/>
            </a:br>
            <a:r>
              <a:rPr lang="en-US" altLang="ja-JP" sz="3600" dirty="0"/>
              <a:t>A</a:t>
            </a:r>
            <a:r>
              <a:rPr lang="ja-JP" altLang="en-US" sz="3600" dirty="0"/>
              <a:t>型利用の個別支援計画の作成会議　</a:t>
            </a:r>
            <a:br>
              <a:rPr lang="en-US" altLang="ja-JP" sz="3600" dirty="0"/>
            </a:br>
            <a:r>
              <a:rPr lang="en-US" altLang="ja-JP" sz="3600" dirty="0"/>
              <a:t>(</a:t>
            </a:r>
            <a:r>
              <a:rPr lang="ja-JP" altLang="en-US" sz="3600" dirty="0"/>
              <a:t>一年後、一般就労に向けて</a:t>
            </a:r>
            <a:r>
              <a:rPr lang="en-US" altLang="ja-JP" sz="3600" dirty="0"/>
              <a:t>)</a:t>
            </a:r>
            <a:endParaRPr kumimoji="1" lang="ja-JP" altLang="en-US" dirty="0"/>
          </a:p>
        </p:txBody>
      </p:sp>
      <p:sp>
        <p:nvSpPr>
          <p:cNvPr id="3" name="スライド番号プレースホルダー 2">
            <a:extLst>
              <a:ext uri="{FF2B5EF4-FFF2-40B4-BE49-F238E27FC236}">
                <a16:creationId xmlns:a16="http://schemas.microsoft.com/office/drawing/2014/main" id="{0567E830-0FD7-E0D4-147E-C8E5D1A9A75F}"/>
              </a:ext>
            </a:extLst>
          </p:cNvPr>
          <p:cNvSpPr>
            <a:spLocks noGrp="1"/>
          </p:cNvSpPr>
          <p:nvPr>
            <p:ph type="sldNum" sz="quarter" idx="12"/>
          </p:nvPr>
        </p:nvSpPr>
        <p:spPr/>
        <p:txBody>
          <a:bodyPr/>
          <a:lstStyle/>
          <a:p>
            <a:fld id="{C339E4E8-780C-47DA-9976-8D59F520AA81}" type="slidenum">
              <a:rPr kumimoji="1" lang="ja-JP" altLang="en-US" smtClean="0"/>
              <a:t>27</a:t>
            </a:fld>
            <a:endParaRPr kumimoji="1" lang="ja-JP" altLang="en-US"/>
          </a:p>
        </p:txBody>
      </p:sp>
    </p:spTree>
    <p:extLst>
      <p:ext uri="{BB962C8B-B14F-4D97-AF65-F5344CB8AC3E}">
        <p14:creationId xmlns:p14="http://schemas.microsoft.com/office/powerpoint/2010/main" val="36932497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表 13">
            <a:extLst>
              <a:ext uri="{FF2B5EF4-FFF2-40B4-BE49-F238E27FC236}">
                <a16:creationId xmlns:a16="http://schemas.microsoft.com/office/drawing/2014/main" id="{BAF35256-E1CC-E5D1-D129-222A59EC3AB7}"/>
              </a:ext>
            </a:extLst>
          </p:cNvPr>
          <p:cNvGraphicFramePr>
            <a:graphicFrameLocks noGrp="1"/>
          </p:cNvGraphicFramePr>
          <p:nvPr/>
        </p:nvGraphicFramePr>
        <p:xfrm>
          <a:off x="148796" y="79252"/>
          <a:ext cx="11894409" cy="6699496"/>
        </p:xfrm>
        <a:graphic>
          <a:graphicData uri="http://schemas.openxmlformats.org/drawingml/2006/table">
            <a:tbl>
              <a:tblPr/>
              <a:tblGrid>
                <a:gridCol w="288729">
                  <a:extLst>
                    <a:ext uri="{9D8B030D-6E8A-4147-A177-3AD203B41FA5}">
                      <a16:colId xmlns:a16="http://schemas.microsoft.com/office/drawing/2014/main" val="399131560"/>
                    </a:ext>
                  </a:extLst>
                </a:gridCol>
                <a:gridCol w="288729">
                  <a:extLst>
                    <a:ext uri="{9D8B030D-6E8A-4147-A177-3AD203B41FA5}">
                      <a16:colId xmlns:a16="http://schemas.microsoft.com/office/drawing/2014/main" val="3151935078"/>
                    </a:ext>
                  </a:extLst>
                </a:gridCol>
                <a:gridCol w="348869">
                  <a:extLst>
                    <a:ext uri="{9D8B030D-6E8A-4147-A177-3AD203B41FA5}">
                      <a16:colId xmlns:a16="http://schemas.microsoft.com/office/drawing/2014/main" val="2373444409"/>
                    </a:ext>
                  </a:extLst>
                </a:gridCol>
                <a:gridCol w="707148">
                  <a:extLst>
                    <a:ext uri="{9D8B030D-6E8A-4147-A177-3AD203B41FA5}">
                      <a16:colId xmlns:a16="http://schemas.microsoft.com/office/drawing/2014/main" val="2091160532"/>
                    </a:ext>
                  </a:extLst>
                </a:gridCol>
                <a:gridCol w="2014973">
                  <a:extLst>
                    <a:ext uri="{9D8B030D-6E8A-4147-A177-3AD203B41FA5}">
                      <a16:colId xmlns:a16="http://schemas.microsoft.com/office/drawing/2014/main" val="3341562083"/>
                    </a:ext>
                  </a:extLst>
                </a:gridCol>
                <a:gridCol w="707964">
                  <a:extLst>
                    <a:ext uri="{9D8B030D-6E8A-4147-A177-3AD203B41FA5}">
                      <a16:colId xmlns:a16="http://schemas.microsoft.com/office/drawing/2014/main" val="293854525"/>
                    </a:ext>
                  </a:extLst>
                </a:gridCol>
                <a:gridCol w="463427">
                  <a:extLst>
                    <a:ext uri="{9D8B030D-6E8A-4147-A177-3AD203B41FA5}">
                      <a16:colId xmlns:a16="http://schemas.microsoft.com/office/drawing/2014/main" val="932285625"/>
                    </a:ext>
                  </a:extLst>
                </a:gridCol>
                <a:gridCol w="517358">
                  <a:extLst>
                    <a:ext uri="{9D8B030D-6E8A-4147-A177-3AD203B41FA5}">
                      <a16:colId xmlns:a16="http://schemas.microsoft.com/office/drawing/2014/main" val="2083831220"/>
                    </a:ext>
                  </a:extLst>
                </a:gridCol>
                <a:gridCol w="757989">
                  <a:extLst>
                    <a:ext uri="{9D8B030D-6E8A-4147-A177-3AD203B41FA5}">
                      <a16:colId xmlns:a16="http://schemas.microsoft.com/office/drawing/2014/main" val="2814979439"/>
                    </a:ext>
                  </a:extLst>
                </a:gridCol>
                <a:gridCol w="5799223">
                  <a:extLst>
                    <a:ext uri="{9D8B030D-6E8A-4147-A177-3AD203B41FA5}">
                      <a16:colId xmlns:a16="http://schemas.microsoft.com/office/drawing/2014/main" val="2919133230"/>
                    </a:ext>
                  </a:extLst>
                </a:gridCol>
              </a:tblGrid>
              <a:tr h="248684">
                <a:tc gridSpan="3">
                  <a:txBody>
                    <a:bodyPr/>
                    <a:lstStyle/>
                    <a:p>
                      <a:pPr algn="l" fontAlgn="ctr"/>
                      <a:r>
                        <a:rPr lang="ja-JP" altLang="en-US" sz="1050" b="0" i="0" u="none" strike="noStrike" dirty="0">
                          <a:solidFill>
                            <a:srgbClr val="000000"/>
                          </a:solidFill>
                          <a:effectLst/>
                          <a:latin typeface="游ゴシック" panose="020B0400000000000000" pitchFamily="50" charset="-128"/>
                          <a:ea typeface="游ゴシック" panose="020B0400000000000000" pitchFamily="50" charset="-128"/>
                        </a:rPr>
                        <a:t>時間</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DEDED"/>
                    </a:solidFill>
                  </a:tcPr>
                </a:tc>
                <a:tc hMerge="1">
                  <a:txBody>
                    <a:bodyPr/>
                    <a:lstStyle/>
                    <a:p>
                      <a:endParaRPr kumimoji="1" lang="ja-JP" altLang="en-US"/>
                    </a:p>
                  </a:txBody>
                  <a:tcPr/>
                </a:tc>
                <a:tc hMerge="1">
                  <a:txBody>
                    <a:bodyPr/>
                    <a:lstStyle/>
                    <a:p>
                      <a:endParaRPr kumimoji="1" lang="ja-JP" altLang="en-US"/>
                    </a:p>
                  </a:txBody>
                  <a:tcPr/>
                </a:tc>
                <a:tc rowSpan="2">
                  <a:txBody>
                    <a:bodyPr/>
                    <a:lstStyle/>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小単元</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項目</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gridSpan="2">
                  <a:txBody>
                    <a:bodyPr/>
                    <a:lstStyle/>
                    <a:p>
                      <a:pPr algn="l" fontAlgn="ctr"/>
                      <a:r>
                        <a:rPr lang="ja-JP" altLang="en-US" sz="1050" b="0" i="0" u="none" strike="noStrike">
                          <a:solidFill>
                            <a:srgbClr val="000000"/>
                          </a:solidFill>
                          <a:effectLst/>
                          <a:latin typeface="游ゴシック" panose="020B0400000000000000" pitchFamily="50" charset="-128"/>
                          <a:ea typeface="游ゴシック" panose="020B0400000000000000" pitchFamily="50" charset="-128"/>
                        </a:rPr>
                        <a:t>学習内容</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kumimoji="1" lang="ja-JP" altLang="en-US"/>
                    </a:p>
                  </a:txBody>
                  <a:tcPr/>
                </a:tc>
                <a:tc rowSpan="2">
                  <a:txBody>
                    <a:bodyPr/>
                    <a:lstStyle/>
                    <a:p>
                      <a:pPr algn="ctr" fontAlgn="ctr"/>
                      <a:r>
                        <a:rPr lang="ja-JP" altLang="en-US" sz="1050" b="0" i="0" u="none" strike="noStrike">
                          <a:solidFill>
                            <a:srgbClr val="000000"/>
                          </a:solidFill>
                          <a:effectLst/>
                          <a:latin typeface="游ゴシック" panose="020B0400000000000000" pitchFamily="50" charset="-128"/>
                          <a:ea typeface="游ゴシック" panose="020B0400000000000000" pitchFamily="50" charset="-128"/>
                        </a:rPr>
                        <a:t>形態</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gridSpan="2">
                  <a:txBody>
                    <a:bodyPr/>
                    <a:lstStyle/>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役割分担</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kumimoji="1" lang="ja-JP" altLang="en-US"/>
                    </a:p>
                  </a:txBody>
                  <a:tcPr/>
                </a:tc>
                <a:tc rowSpan="2">
                  <a:txBody>
                    <a:bodyPr/>
                    <a:lstStyle/>
                    <a:p>
                      <a:pPr algn="l" fontAlgn="ctr"/>
                      <a:r>
                        <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rPr>
                        <a:t>手順の詳細、指導・評価上の留意点</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extLst>
                  <a:ext uri="{0D108BD9-81ED-4DB2-BD59-A6C34878D82A}">
                    <a16:rowId xmlns:a16="http://schemas.microsoft.com/office/drawing/2014/main" val="2131297464"/>
                  </a:ext>
                </a:extLst>
              </a:tr>
              <a:tr h="302470">
                <a:tc>
                  <a:txBody>
                    <a:bodyPr/>
                    <a:lstStyle/>
                    <a:p>
                      <a:pPr algn="ctr" fontAlgn="ctr"/>
                      <a:r>
                        <a:rPr lang="ja-JP" altLang="en-US" sz="1050" b="0" i="0" u="none" strike="noStrike">
                          <a:solidFill>
                            <a:srgbClr val="000000"/>
                          </a:solidFill>
                          <a:effectLst/>
                          <a:latin typeface="游ゴシック" panose="020B0400000000000000" pitchFamily="50" charset="-128"/>
                          <a:ea typeface="游ゴシック" panose="020B0400000000000000" pitchFamily="50" charset="-128"/>
                        </a:rPr>
                        <a:t>　</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EDEDED"/>
                    </a:solidFill>
                  </a:tcPr>
                </a:tc>
                <a:tc>
                  <a:txBody>
                    <a:bodyPr/>
                    <a:lstStyle/>
                    <a:p>
                      <a:pPr algn="ctr" fontAlgn="ctr"/>
                      <a:r>
                        <a:rPr lang="ja-JP" altLang="en-US" sz="1050" b="0" i="0" u="none" strike="noStrike" dirty="0">
                          <a:solidFill>
                            <a:srgbClr val="000000"/>
                          </a:solidFill>
                          <a:effectLst/>
                          <a:latin typeface="游ゴシック" panose="020B0400000000000000" pitchFamily="50" charset="-128"/>
                          <a:ea typeface="游ゴシック" panose="020B0400000000000000" pitchFamily="50" charset="-128"/>
                        </a:rPr>
                        <a:t>時間</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ctr"/>
                      <a:r>
                        <a:rPr lang="ja-JP" altLang="en-US" sz="1050" b="0" i="0" u="none" strike="noStrike" dirty="0">
                          <a:solidFill>
                            <a:srgbClr val="000000"/>
                          </a:solidFill>
                          <a:effectLst/>
                          <a:latin typeface="游ゴシック" panose="020B0400000000000000" pitchFamily="50" charset="-128"/>
                          <a:ea typeface="游ゴシック" panose="020B0400000000000000" pitchFamily="50" charset="-128"/>
                        </a:rPr>
                        <a:t>所要</a:t>
                      </a:r>
                    </a:p>
                  </a:txBody>
                  <a:tcPr marL="7747" marR="7747" marT="7747"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vMerge="1">
                  <a:txBody>
                    <a:bodyPr/>
                    <a:lstStyle/>
                    <a:p>
                      <a:endParaRPr kumimoji="1" lang="ja-JP" altLang="en-US"/>
                    </a:p>
                  </a:txBody>
                  <a:tcPr/>
                </a:tc>
                <a:tc>
                  <a:txBody>
                    <a:bodyPr/>
                    <a:lstStyle/>
                    <a:p>
                      <a:pPr algn="l" fontAlgn="ctr"/>
                      <a:r>
                        <a:rPr lang="ja-JP" altLang="en-US" sz="1050" b="0" i="0" u="none" strike="noStrike" dirty="0">
                          <a:solidFill>
                            <a:srgbClr val="000000"/>
                          </a:solidFill>
                          <a:effectLst/>
                          <a:latin typeface="游ゴシック" panose="020B0400000000000000" pitchFamily="50" charset="-128"/>
                          <a:ea typeface="游ゴシック" panose="020B0400000000000000" pitchFamily="50" charset="-128"/>
                        </a:rPr>
                        <a:t>内容</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l"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使用する教材・ツール</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vMerge="1">
                  <a:txBody>
                    <a:bodyPr/>
                    <a:lstStyle/>
                    <a:p>
                      <a:endParaRPr kumimoji="1" lang="ja-JP" altLang="en-US"/>
                    </a:p>
                  </a:txBody>
                  <a:tcPr/>
                </a:tc>
                <a:tc>
                  <a:txBody>
                    <a:bodyPr/>
                    <a:lstStyle/>
                    <a:p>
                      <a:pPr algn="ctr" fontAlgn="ctr"/>
                      <a:r>
                        <a:rPr lang="ja-JP" altLang="en-US" sz="1050" b="0" i="0" u="none" strike="noStrike">
                          <a:solidFill>
                            <a:srgbClr val="000000"/>
                          </a:solidFill>
                          <a:effectLst/>
                          <a:latin typeface="游ゴシック" panose="020B0400000000000000" pitchFamily="50" charset="-128"/>
                          <a:ea typeface="游ゴシック" panose="020B0400000000000000" pitchFamily="50" charset="-128"/>
                        </a:rPr>
                        <a:t>進行</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ctr"/>
                      <a:r>
                        <a:rPr lang="ja-JP" altLang="en-US" sz="1050" b="0" i="0" u="none" strike="noStrike" dirty="0">
                          <a:solidFill>
                            <a:srgbClr val="000000"/>
                          </a:solidFill>
                          <a:effectLst/>
                          <a:latin typeface="游ゴシック" panose="020B0400000000000000" pitchFamily="50" charset="-128"/>
                          <a:ea typeface="游ゴシック" panose="020B0400000000000000" pitchFamily="50" charset="-128"/>
                        </a:rPr>
                        <a:t>担当</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vMerge="1">
                  <a:txBody>
                    <a:bodyPr/>
                    <a:lstStyle/>
                    <a:p>
                      <a:endParaRPr kumimoji="1" lang="ja-JP" altLang="en-US"/>
                    </a:p>
                  </a:txBody>
                  <a:tcPr/>
                </a:tc>
                <a:extLst>
                  <a:ext uri="{0D108BD9-81ED-4DB2-BD59-A6C34878D82A}">
                    <a16:rowId xmlns:a16="http://schemas.microsoft.com/office/drawing/2014/main" val="944648870"/>
                  </a:ext>
                </a:extLst>
              </a:tr>
              <a:tr h="862781">
                <a:tc rowSpan="4">
                  <a:txBody>
                    <a:bodyPr/>
                    <a:lstStyle/>
                    <a:p>
                      <a:pPr algn="ct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5</a:t>
                      </a:r>
                    </a:p>
                  </a:txBody>
                  <a:tcPr marL="9525" marR="9525" marT="9525" marB="0" anchor="ctr">
                    <a:lnL w="6350" cap="flat" cmpd="sng" algn="ctr">
                      <a:solidFill>
                        <a:srgbClr val="000000"/>
                      </a:solidFill>
                      <a:prstDash val="dot"/>
                      <a:round/>
                      <a:headEnd type="none" w="med" len="med"/>
                      <a:tailEnd type="none" w="med" len="med"/>
                    </a:lnL>
                    <a:lnR w="12700" cap="flat" cmpd="sng" algn="ctr">
                      <a:solidFill>
                        <a:schemeClr val="bg1">
                          <a:lumMod val="50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ctr" fontAlgn="ct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演習②</a:t>
                      </a:r>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事例の説明</a:t>
                      </a:r>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サービス等利用計画</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案</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9525" marR="9525" marT="9525" marB="0" anchor="ctr">
                    <a:lnL w="12700" cap="flat" cmpd="sng" algn="ctr">
                      <a:solidFill>
                        <a:schemeClr val="bg1">
                          <a:lumMod val="50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講義</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演習</a:t>
                      </a:r>
                      <a:b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統括</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演習</a:t>
                      </a:r>
                      <a:b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統括</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❖手順</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B</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型から</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型へ移行の際のサービス等利用計画</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案</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B</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型でのアセスメント等の情報 </a:t>
                      </a:r>
                      <a:endPar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   </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を提供</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資料は当日配布</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68526425"/>
                  </a:ext>
                </a:extLst>
              </a:tr>
              <a:tr h="1479884">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a:txBody>
                    <a:bodyPr/>
                    <a:lstStyle/>
                    <a:p>
                      <a:pPr algn="r" fontAlgn="ct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12700" cap="flat" cmpd="sng" algn="ctr">
                      <a:solidFill>
                        <a:schemeClr val="bg1">
                          <a:lumMod val="50000"/>
                        </a:schemeClr>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15</a:t>
                      </a:r>
                    </a:p>
                  </a:txBody>
                  <a:tcPr marL="9525" marR="9525" marT="9525" marB="0" anchor="ctr">
                    <a:lnL w="6350" cap="flat" cmpd="sng" algn="ctr">
                      <a:solidFill>
                        <a:srgbClr val="000000"/>
                      </a:solidFill>
                      <a:prstDash val="dot"/>
                      <a:round/>
                      <a:headEnd type="none" w="med" len="med"/>
                      <a:tailEnd type="none" w="med" len="med"/>
                    </a:lnL>
                    <a:lnR w="12700" cap="flat" cmpd="sng" algn="ctr">
                      <a:solidFill>
                        <a:schemeClr val="bg1">
                          <a:lumMod val="50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a:txBody>
                    <a:bodyPr/>
                    <a:lstStyle/>
                    <a:p>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型事業所サービス管理責任者としての個人ワーク</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b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個別支援計画の原案作成</a:t>
                      </a:r>
                      <a:endParaRPr kumimoji="1" lang="ja-JP" altLang="en-US" sz="2800" dirty="0"/>
                    </a:p>
                  </a:txBody>
                  <a:tcPr marL="9525" marR="9525" marT="9525" marB="0" anchor="ctr">
                    <a:lnL w="12700" cap="flat" cmpd="sng" algn="ctr">
                      <a:solidFill>
                        <a:schemeClr val="bg1">
                          <a:lumMod val="50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ニーズの整理票</a:t>
                      </a:r>
                      <a:endPar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endParaRPr>
                    </a:p>
                    <a:p>
                      <a:pPr algn="ct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個別支援計画の様式</a:t>
                      </a:r>
                      <a:endParaRPr kumimoji="1" lang="ja-JP" altLang="en-US" sz="2400" dirty="0">
                        <a:latin typeface="游ゴシック" panose="020B0400000000000000" pitchFamily="50" charset="-128"/>
                        <a:ea typeface="游ゴシック" panose="020B04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個人</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演習</a:t>
                      </a:r>
                      <a:endParaRPr kumimoji="1" lang="ja-JP" altLang="en-US" sz="2400" dirty="0">
                        <a:latin typeface="游ゴシック" panose="020B0400000000000000" pitchFamily="50" charset="-128"/>
                        <a:ea typeface="游ゴシック" panose="020B04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演習</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統括</a:t>
                      </a:r>
                      <a:endParaRPr kumimoji="1" lang="ja-JP" altLang="en-US" sz="2400" dirty="0">
                        <a:latin typeface="游ゴシック" panose="020B0400000000000000" pitchFamily="50" charset="-128"/>
                        <a:ea typeface="游ゴシック" panose="020B04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演習</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講師</a:t>
                      </a:r>
                      <a:endParaRPr kumimoji="1" lang="ja-JP" altLang="en-US" sz="2400" dirty="0">
                        <a:latin typeface="游ゴシック" panose="020B0400000000000000" pitchFamily="50" charset="-128"/>
                        <a:ea typeface="游ゴシック" panose="020B04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❖手順</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各自が</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型のサービス管理責任者の立場で、個別支援計画</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案</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作成のためニーズ整</a:t>
                      </a:r>
                      <a:endPar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endParaRPr>
                    </a:p>
                    <a:p>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    </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理を行う</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❖留意点</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サービス管理責任者として</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型の個別支援計画</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案</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の作成を体験する</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個別支援計画作成会議に招集する人や機関の設定も含めて考える</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endParaRPr kumimoji="1" lang="ja-JP" altLang="en-US" sz="1200" dirty="0"/>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78660861"/>
                  </a:ext>
                </a:extLst>
              </a:tr>
              <a:tr h="2277662">
                <a:tc vMerge="1">
                  <a:txBody>
                    <a:bodyPr/>
                    <a:lstStyle/>
                    <a:p>
                      <a:endParaRPr kumimoji="1" lang="ja-JP" altLang="en-US"/>
                    </a:p>
                  </a:txBody>
                  <a:tcPr/>
                </a:tc>
                <a:tc>
                  <a:txBody>
                    <a:bodyPr/>
                    <a:lstStyle/>
                    <a:p>
                      <a:pPr algn="r" fontAlgn="ct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12700" cap="flat" cmpd="sng" algn="ctr">
                      <a:solidFill>
                        <a:schemeClr val="bg1">
                          <a:lumMod val="50000"/>
                        </a:schemeClr>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45</a:t>
                      </a:r>
                    </a:p>
                  </a:txBody>
                  <a:tcPr marL="9525" marR="9525" marT="9525" marB="0" anchor="ctr">
                    <a:lnL w="6350" cap="flat" cmpd="sng" algn="ctr">
                      <a:solidFill>
                        <a:srgbClr val="000000"/>
                      </a:solidFill>
                      <a:prstDash val="dot"/>
                      <a:round/>
                      <a:headEnd type="none" w="med" len="med"/>
                      <a:tailEnd type="none" w="med" len="med"/>
                    </a:lnL>
                    <a:lnR w="12700" cap="flat" cmpd="sng" algn="ctr">
                      <a:solidFill>
                        <a:schemeClr val="bg1">
                          <a:lumMod val="50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型事業所としてのグループワーク</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b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個別支援計画作成会議</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ロールプレイ</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endParaRPr kumimoji="1" lang="ja-JP" altLang="en-US" sz="2800" dirty="0"/>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endParaRPr kumimoji="1" lang="ja-JP" altLang="en-US" sz="2400" dirty="0">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bg1">
                          <a:lumMod val="50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0" i="0" u="none" strike="noStrike">
                          <a:solidFill>
                            <a:srgbClr val="000000"/>
                          </a:solidFill>
                          <a:effectLst/>
                          <a:latin typeface="游ゴシック" panose="020B0400000000000000" pitchFamily="50" charset="-128"/>
                          <a:ea typeface="游ゴシック" panose="020B0400000000000000" pitchFamily="50" charset="-128"/>
                        </a:rPr>
                        <a:t>Ｇ</a:t>
                      </a:r>
                      <a:br>
                        <a:rPr lang="en-US" sz="1200" b="0" i="0" u="none" strike="noStrike">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演習</a:t>
                      </a:r>
                      <a:endParaRPr kumimoji="1" lang="ja-JP" altLang="en-US" sz="2400" dirty="0">
                        <a:latin typeface="游ゴシック" panose="020B0400000000000000" pitchFamily="50" charset="-128"/>
                        <a:ea typeface="游ゴシック" panose="020B04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演習</a:t>
                      </a:r>
                      <a:b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統括</a:t>
                      </a:r>
                      <a:endParaRPr kumimoji="1" lang="ja-JP" altLang="en-US" sz="2400" dirty="0">
                        <a:latin typeface="游ゴシック" panose="020B0400000000000000" pitchFamily="50" charset="-128"/>
                        <a:ea typeface="游ゴシック" panose="020B04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演習</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講師</a:t>
                      </a:r>
                      <a:endParaRPr kumimoji="1" lang="ja-JP" altLang="en-US" sz="2400" dirty="0">
                        <a:latin typeface="游ゴシック" panose="020B0400000000000000" pitchFamily="50" charset="-128"/>
                        <a:ea typeface="游ゴシック" panose="020B04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❖手順</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1)</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ロールプレイの配役を決めて、役付けを行う</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この時、他機関からの参加者を一人以上設定、また観察者を置く</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2)</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グループにおいてロールプレイを行う</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進行はサービス管理責任者が行う</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3) </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役を解き、観察者が振り返りを行う</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❖留意点</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受講者がそれぞれ根拠をもって発言することを意識させる</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定められた時間内で検討が終了するよう進行管理を行う</a:t>
                      </a:r>
                      <a:endParaRPr kumimoji="1" lang="ja-JP" altLang="en-US" sz="1200" dirty="0"/>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02663044"/>
                  </a:ext>
                </a:extLst>
              </a:tr>
              <a:tr h="1528015">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a:txBody>
                    <a:bodyPr/>
                    <a:lstStyle/>
                    <a:p>
                      <a:pPr algn="r" fontAlgn="ct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12700" cap="flat" cmpd="sng" algn="ctr">
                      <a:solidFill>
                        <a:schemeClr val="bg1">
                          <a:lumMod val="50000"/>
                        </a:schemeClr>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5</a:t>
                      </a:r>
                    </a:p>
                  </a:txBody>
                  <a:tcPr marL="9525" marR="9525" marT="9525" marB="0" anchor="ctr">
                    <a:lnL w="6350" cap="flat" cmpd="sng" algn="ctr">
                      <a:solidFill>
                        <a:srgbClr val="000000"/>
                      </a:solidFill>
                      <a:prstDash val="dot"/>
                      <a:round/>
                      <a:headEnd type="none" w="med" len="med"/>
                      <a:tailEnd type="none" w="med" len="med"/>
                    </a:lnL>
                    <a:lnR w="12700" cap="flat" cmpd="sng" algn="ctr">
                      <a:solidFill>
                        <a:schemeClr val="bg1">
                          <a:lumMod val="50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a:txBody>
                    <a:bodyPr/>
                    <a:lstStyle/>
                    <a:p>
                      <a:r>
                        <a:rPr lang="ja-JP" altLang="en-US" sz="1400" b="0" i="0" u="none" strike="noStrike">
                          <a:solidFill>
                            <a:srgbClr val="000000"/>
                          </a:solidFill>
                          <a:effectLst/>
                          <a:latin typeface="游ゴシック" panose="020B0400000000000000" pitchFamily="50" charset="-128"/>
                          <a:ea typeface="游ゴシック" panose="020B0400000000000000" pitchFamily="50" charset="-128"/>
                        </a:rPr>
                        <a:t>グループ発表</a:t>
                      </a:r>
                      <a:endParaRPr kumimoji="1" lang="ja-JP" altLang="en-US" sz="2800" dirty="0"/>
                    </a:p>
                  </a:txBody>
                  <a:tcPr marL="9525" marR="9525" marT="9525" marB="0" anchor="ctr">
                    <a:lnL w="12700" cap="flat" cmpd="sng" algn="ctr">
                      <a:solidFill>
                        <a:schemeClr val="bg1">
                          <a:lumMod val="50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ja-JP" altLang="en-US" sz="1400" b="0" i="0" u="none" strike="noStrike">
                          <a:solidFill>
                            <a:srgbClr val="000000"/>
                          </a:solidFill>
                          <a:effectLst/>
                          <a:latin typeface="游ゴシック" panose="020B0400000000000000" pitchFamily="50" charset="-128"/>
                          <a:ea typeface="游ゴシック" panose="020B0400000000000000" pitchFamily="50" charset="-128"/>
                        </a:rPr>
                        <a:t>　</a:t>
                      </a:r>
                      <a:endParaRPr kumimoji="1" lang="ja-JP" altLang="en-US" sz="2400" dirty="0">
                        <a:latin typeface="游ゴシック" panose="020B0400000000000000" pitchFamily="50" charset="-128"/>
                        <a:ea typeface="游ゴシック" panose="020B04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全体</a:t>
                      </a:r>
                      <a:b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演習</a:t>
                      </a:r>
                      <a:endParaRPr kumimoji="1" lang="ja-JP" altLang="en-US" sz="2400" dirty="0">
                        <a:latin typeface="游ゴシック" panose="020B0400000000000000" pitchFamily="50" charset="-128"/>
                        <a:ea typeface="游ゴシック" panose="020B04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演習</a:t>
                      </a:r>
                      <a:b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統括</a:t>
                      </a:r>
                      <a:endParaRPr kumimoji="1" lang="ja-JP" altLang="en-US" sz="2400" dirty="0">
                        <a:latin typeface="游ゴシック" panose="020B0400000000000000" pitchFamily="50" charset="-128"/>
                        <a:ea typeface="游ゴシック" panose="020B04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altLang="ja-JP" sz="1200" b="0" i="0" u="none" strike="noStrike">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演習</a:t>
                      </a:r>
                      <a:b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講師</a:t>
                      </a:r>
                      <a:r>
                        <a:rPr lang="en-US" altLang="ja-JP" sz="1200" b="0" i="0" u="none" strike="noStrike">
                          <a:solidFill>
                            <a:srgbClr val="000000"/>
                          </a:solidFill>
                          <a:effectLst/>
                          <a:latin typeface="游ゴシック" panose="020B0400000000000000" pitchFamily="50" charset="-128"/>
                          <a:ea typeface="游ゴシック" panose="020B0400000000000000" pitchFamily="50" charset="-128"/>
                        </a:rPr>
                        <a:t>)</a:t>
                      </a:r>
                      <a:endParaRPr kumimoji="1" lang="ja-JP" altLang="en-US" sz="2400" dirty="0">
                        <a:latin typeface="游ゴシック" panose="020B0400000000000000" pitchFamily="50" charset="-128"/>
                        <a:ea typeface="游ゴシック" panose="020B04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❖手順</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各グループでの討議の概要を会場全体で共有</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・特に議論となった点や課題を簡潔に発表する。</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❖留意点</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議論には多様性を持たせる。</a:t>
                      </a:r>
                      <a:endParaRPr kumimoji="1" lang="ja-JP" altLang="en-US" sz="1200" dirty="0"/>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07404545"/>
                  </a:ext>
                </a:extLst>
              </a:tr>
            </a:tbl>
          </a:graphicData>
        </a:graphic>
      </p:graphicFrame>
      <p:sp>
        <p:nvSpPr>
          <p:cNvPr id="2" name="スライド番号プレースホルダー 1">
            <a:extLst>
              <a:ext uri="{FF2B5EF4-FFF2-40B4-BE49-F238E27FC236}">
                <a16:creationId xmlns:a16="http://schemas.microsoft.com/office/drawing/2014/main" id="{C7B92CA6-848B-8918-9B67-85272E54624A}"/>
              </a:ext>
            </a:extLst>
          </p:cNvPr>
          <p:cNvSpPr>
            <a:spLocks noGrp="1"/>
          </p:cNvSpPr>
          <p:nvPr>
            <p:ph type="sldNum" sz="quarter" idx="12"/>
          </p:nvPr>
        </p:nvSpPr>
        <p:spPr/>
        <p:txBody>
          <a:bodyPr/>
          <a:lstStyle/>
          <a:p>
            <a:fld id="{C339E4E8-780C-47DA-9976-8D59F520AA81}" type="slidenum">
              <a:rPr kumimoji="1" lang="ja-JP" altLang="en-US" smtClean="0"/>
              <a:t>28</a:t>
            </a:fld>
            <a:endParaRPr kumimoji="1" lang="ja-JP" altLang="en-US"/>
          </a:p>
        </p:txBody>
      </p:sp>
    </p:spTree>
    <p:extLst>
      <p:ext uri="{BB962C8B-B14F-4D97-AF65-F5344CB8AC3E}">
        <p14:creationId xmlns:p14="http://schemas.microsoft.com/office/powerpoint/2010/main" val="30878106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663DCC8-514D-91F5-D473-B27BA170848E}"/>
              </a:ext>
            </a:extLst>
          </p:cNvPr>
          <p:cNvSpPr>
            <a:spLocks noGrp="1"/>
          </p:cNvSpPr>
          <p:nvPr>
            <p:ph type="title"/>
          </p:nvPr>
        </p:nvSpPr>
        <p:spPr>
          <a:xfrm>
            <a:off x="838200" y="365126"/>
            <a:ext cx="10515600" cy="560564"/>
          </a:xfrm>
        </p:spPr>
        <p:txBody>
          <a:bodyPr>
            <a:normAutofit fontScale="90000"/>
          </a:bodyPr>
          <a:lstStyle/>
          <a:p>
            <a:pPr algn="ctr"/>
            <a:br>
              <a:rPr lang="ja-JP" altLang="en-US" sz="4000" dirty="0"/>
            </a:br>
            <a:r>
              <a:rPr lang="ja-JP" altLang="en-US" sz="3600" b="1" dirty="0"/>
              <a:t>演習事例</a:t>
            </a:r>
            <a:r>
              <a:rPr lang="ja-JP" altLang="en-US" sz="1800" dirty="0"/>
              <a:t>（この事例はフィクションです。実際の人物や団体などとは関係ありません）</a:t>
            </a:r>
            <a:br>
              <a:rPr kumimoji="1" lang="ja-JP" altLang="en-US" sz="2000" dirty="0"/>
            </a:br>
            <a:endParaRPr kumimoji="1" lang="ja-JP" altLang="en-US" dirty="0"/>
          </a:p>
        </p:txBody>
      </p:sp>
      <p:sp>
        <p:nvSpPr>
          <p:cNvPr id="4" name="コンテンツ プレースホルダー 2">
            <a:extLst>
              <a:ext uri="{FF2B5EF4-FFF2-40B4-BE49-F238E27FC236}">
                <a16:creationId xmlns:a16="http://schemas.microsoft.com/office/drawing/2014/main" id="{67CD2C90-E7D4-9285-888F-06F83E94CD0A}"/>
              </a:ext>
            </a:extLst>
          </p:cNvPr>
          <p:cNvSpPr>
            <a:spLocks noGrp="1"/>
          </p:cNvSpPr>
          <p:nvPr>
            <p:ph idx="1"/>
          </p:nvPr>
        </p:nvSpPr>
        <p:spPr>
          <a:xfrm>
            <a:off x="838200" y="1072444"/>
            <a:ext cx="10515600" cy="5678312"/>
          </a:xfrm>
        </p:spPr>
        <p:txBody>
          <a:bodyPr>
            <a:normAutofit/>
          </a:bodyPr>
          <a:lstStyle/>
          <a:p>
            <a:pPr indent="0" algn="just">
              <a:buNone/>
            </a:pPr>
            <a:endParaRPr lang="en-US" altLang="ja-JP" sz="1050" kern="100" dirty="0">
              <a:effectLst/>
              <a:latin typeface="+mn-ea"/>
              <a:cs typeface="Times New Roman" panose="02020603050405020304" pitchFamily="18" charset="0"/>
            </a:endParaRPr>
          </a:p>
          <a:p>
            <a:pPr indent="139700" algn="just"/>
            <a:r>
              <a:rPr lang="ja-JP" altLang="en-US" sz="1800" kern="100" dirty="0">
                <a:effectLst/>
                <a:latin typeface="+mn-ea"/>
                <a:cs typeface="Times New Roman" panose="02020603050405020304" pitchFamily="18" charset="0"/>
              </a:rPr>
              <a:t>羽田良 光（はたら こう）</a:t>
            </a:r>
            <a:r>
              <a:rPr lang="ja-JP" altLang="en-US" sz="1800" kern="100" dirty="0">
                <a:latin typeface="+mn-ea"/>
                <a:cs typeface="Times New Roman" panose="02020603050405020304" pitchFamily="18" charset="0"/>
              </a:rPr>
              <a:t>さんは、高次脳機能障害が認められるが障害者手帳を取得せず、就労継続支援Ｂ型を</a:t>
            </a:r>
            <a:r>
              <a:rPr lang="ja-JP" altLang="ja-JP" sz="1800" kern="100" dirty="0">
                <a:effectLst/>
                <a:latin typeface="+mn-ea"/>
                <a:cs typeface="Times New Roman" panose="02020603050405020304" pitchFamily="18" charset="0"/>
              </a:rPr>
              <a:t>利用する男性。</a:t>
            </a:r>
            <a:endParaRPr lang="ja-JP" altLang="en-US" sz="1800" kern="100" dirty="0">
              <a:effectLst/>
              <a:latin typeface="+mn-ea"/>
              <a:cs typeface="Times New Roman" panose="02020603050405020304" pitchFamily="18" charset="0"/>
            </a:endParaRPr>
          </a:p>
          <a:p>
            <a:pPr indent="0" algn="just">
              <a:buNone/>
            </a:pPr>
            <a:endParaRPr lang="en-US" altLang="ja-JP" sz="1600" kern="100" dirty="0">
              <a:latin typeface="+mn-ea"/>
              <a:cs typeface="Times New Roman" panose="02020603050405020304" pitchFamily="18" charset="0"/>
            </a:endParaRPr>
          </a:p>
          <a:p>
            <a:pPr indent="139700" algn="just">
              <a:lnSpc>
                <a:spcPct val="100000"/>
              </a:lnSpc>
            </a:pPr>
            <a:r>
              <a:rPr lang="ja-JP" altLang="ja-JP" sz="1600" kern="100" dirty="0">
                <a:effectLst/>
                <a:latin typeface="+mn-ea"/>
                <a:cs typeface="Times New Roman" panose="02020603050405020304" pitchFamily="18" charset="0"/>
              </a:rPr>
              <a:t>Ｂ型事業所では、主に施設外就労活動に参加し、一般</a:t>
            </a:r>
            <a:r>
              <a:rPr lang="ja-JP" altLang="en-US" sz="1600" kern="100" dirty="0">
                <a:effectLst/>
                <a:latin typeface="+mn-ea"/>
                <a:cs typeface="Times New Roman" panose="02020603050405020304" pitchFamily="18" charset="0"/>
              </a:rPr>
              <a:t>就労</a:t>
            </a:r>
            <a:r>
              <a:rPr lang="ja-JP" altLang="ja-JP" sz="1600" kern="100" dirty="0">
                <a:effectLst/>
                <a:latin typeface="+mn-ea"/>
                <a:cs typeface="Times New Roman" panose="02020603050405020304" pitchFamily="18" charset="0"/>
              </a:rPr>
              <a:t>に向けての準備に取り組</a:t>
            </a:r>
            <a:r>
              <a:rPr lang="ja-JP" altLang="en-US" sz="1600" kern="100" dirty="0">
                <a:effectLst/>
                <a:latin typeface="+mn-ea"/>
                <a:cs typeface="Times New Roman" panose="02020603050405020304" pitchFamily="18" charset="0"/>
              </a:rPr>
              <a:t>んでいる。</a:t>
            </a:r>
            <a:endParaRPr lang="ja-JP" altLang="ja-JP" sz="1600" kern="100" dirty="0">
              <a:effectLst/>
              <a:latin typeface="+mn-ea"/>
              <a:cs typeface="Times New Roman" panose="02020603050405020304" pitchFamily="18" charset="0"/>
            </a:endParaRPr>
          </a:p>
          <a:p>
            <a:pPr indent="139700" algn="just">
              <a:lnSpc>
                <a:spcPct val="100000"/>
              </a:lnSpc>
            </a:pPr>
            <a:r>
              <a:rPr lang="ja-JP" altLang="ja-JP" sz="1600" kern="100" dirty="0">
                <a:effectLst/>
                <a:latin typeface="+mn-ea"/>
                <a:cs typeface="Times New Roman" panose="02020603050405020304" pitchFamily="18" charset="0"/>
              </a:rPr>
              <a:t>利用から一年後、ご本人とご家族から「経済的不安があり一日も早く一般就労をしたい、可能ならば施設外就労先の企業への求職を希望する」との申し出があ</a:t>
            </a:r>
            <a:r>
              <a:rPr lang="ja-JP" altLang="en-US" sz="1600" kern="100" dirty="0">
                <a:effectLst/>
                <a:latin typeface="+mn-ea"/>
                <a:cs typeface="Times New Roman" panose="02020603050405020304" pitchFamily="18" charset="0"/>
              </a:rPr>
              <a:t>った</a:t>
            </a:r>
            <a:r>
              <a:rPr lang="ja-JP" altLang="ja-JP" sz="1600" kern="100" dirty="0">
                <a:effectLst/>
                <a:latin typeface="+mn-ea"/>
                <a:cs typeface="Times New Roman" panose="02020603050405020304" pitchFamily="18" charset="0"/>
              </a:rPr>
              <a:t>。</a:t>
            </a:r>
          </a:p>
          <a:p>
            <a:pPr indent="139700" algn="just">
              <a:lnSpc>
                <a:spcPct val="100000"/>
              </a:lnSpc>
            </a:pPr>
            <a:r>
              <a:rPr lang="ja-JP" altLang="ja-JP" sz="1600" kern="100" dirty="0">
                <a:effectLst/>
                <a:latin typeface="+mn-ea"/>
                <a:cs typeface="Times New Roman" panose="02020603050405020304" pitchFamily="18" charset="0"/>
              </a:rPr>
              <a:t>企業にその旨を問い合わせたところ、一般採用は困難、障害者雇用枠での採用ならば検討するとの返答があ</a:t>
            </a:r>
            <a:r>
              <a:rPr lang="ja-JP" altLang="en-US" sz="1600" kern="100" dirty="0">
                <a:effectLst/>
                <a:latin typeface="+mn-ea"/>
                <a:cs typeface="Times New Roman" panose="02020603050405020304" pitchFamily="18" charset="0"/>
              </a:rPr>
              <a:t>る</a:t>
            </a:r>
            <a:r>
              <a:rPr lang="ja-JP" altLang="ja-JP" sz="1600" kern="100" dirty="0">
                <a:effectLst/>
                <a:latin typeface="+mn-ea"/>
                <a:cs typeface="Times New Roman" panose="02020603050405020304" pitchFamily="18" charset="0"/>
              </a:rPr>
              <a:t>。</a:t>
            </a:r>
          </a:p>
          <a:p>
            <a:pPr indent="139700" algn="just">
              <a:lnSpc>
                <a:spcPct val="100000"/>
              </a:lnSpc>
            </a:pPr>
            <a:r>
              <a:rPr lang="ja-JP" altLang="ja-JP" sz="1600" kern="100" dirty="0">
                <a:effectLst/>
                <a:latin typeface="+mn-ea"/>
                <a:cs typeface="Times New Roman" panose="02020603050405020304" pitchFamily="18" charset="0"/>
              </a:rPr>
              <a:t>しかし、障害者手帳の取得についてはご本人・ご家族共に前向きになれず、更に、父親からは</a:t>
            </a:r>
            <a:r>
              <a:rPr lang="en-US" altLang="ja-JP" sz="1600" kern="100" dirty="0">
                <a:effectLst/>
                <a:latin typeface="+mn-ea"/>
                <a:cs typeface="Times New Roman" panose="02020603050405020304" pitchFamily="18" charset="0"/>
              </a:rPr>
              <a:t>B</a:t>
            </a:r>
            <a:r>
              <a:rPr lang="ja-JP" altLang="ja-JP" sz="1600" kern="100" dirty="0">
                <a:effectLst/>
                <a:latin typeface="+mn-ea"/>
                <a:cs typeface="Times New Roman" panose="02020603050405020304" pitchFamily="18" charset="0"/>
              </a:rPr>
              <a:t>型の工賃が低いとの理由で、</a:t>
            </a:r>
            <a:r>
              <a:rPr lang="ja-JP" altLang="en-US" sz="1600" kern="100" dirty="0">
                <a:latin typeface="+mn-ea"/>
                <a:cs typeface="Times New Roman" panose="02020603050405020304" pitchFamily="18" charset="0"/>
              </a:rPr>
              <a:t>Ｂ型の</a:t>
            </a:r>
            <a:r>
              <a:rPr lang="ja-JP" altLang="ja-JP" sz="1600" kern="100" dirty="0">
                <a:effectLst/>
                <a:latin typeface="+mn-ea"/>
                <a:cs typeface="Times New Roman" panose="02020603050405020304" pitchFamily="18" charset="0"/>
              </a:rPr>
              <a:t>サービス利用を中止し、一般での求職活動をさせたいとの強い意向が示さ</a:t>
            </a:r>
            <a:r>
              <a:rPr lang="ja-JP" altLang="en-US" sz="1600" kern="100" dirty="0">
                <a:latin typeface="+mn-ea"/>
                <a:cs typeface="Times New Roman" panose="02020603050405020304" pitchFamily="18" charset="0"/>
              </a:rPr>
              <a:t>れ、</a:t>
            </a:r>
            <a:r>
              <a:rPr lang="ja-JP" altLang="ja-JP" sz="1600" kern="100" dirty="0">
                <a:effectLst/>
                <a:latin typeface="+mn-ea"/>
                <a:cs typeface="Times New Roman" panose="02020603050405020304" pitchFamily="18" charset="0"/>
              </a:rPr>
              <a:t>ご本人もそれを望まれたことで、再度、ハローワークで一般の求職活動を並行して支援したが結果的には就職には繋が</a:t>
            </a:r>
            <a:r>
              <a:rPr lang="ja-JP" altLang="en-US" sz="1600" kern="100" dirty="0">
                <a:effectLst/>
                <a:latin typeface="+mn-ea"/>
                <a:cs typeface="Times New Roman" panose="02020603050405020304" pitchFamily="18" charset="0"/>
              </a:rPr>
              <a:t>らず。</a:t>
            </a:r>
            <a:endParaRPr lang="ja-JP" altLang="ja-JP" sz="1600" kern="100" dirty="0">
              <a:effectLst/>
              <a:latin typeface="+mn-ea"/>
              <a:cs typeface="Times New Roman" panose="02020603050405020304" pitchFamily="18" charset="0"/>
            </a:endParaRPr>
          </a:p>
          <a:p>
            <a:pPr indent="139700" algn="just">
              <a:lnSpc>
                <a:spcPct val="100000"/>
              </a:lnSpc>
            </a:pPr>
            <a:r>
              <a:rPr lang="en-US" altLang="ja-JP" sz="1600" kern="100" dirty="0">
                <a:effectLst/>
                <a:latin typeface="+mn-ea"/>
                <a:cs typeface="Times New Roman" panose="02020603050405020304" pitchFamily="18" charset="0"/>
              </a:rPr>
              <a:t>B</a:t>
            </a:r>
            <a:r>
              <a:rPr lang="ja-JP" altLang="ja-JP" sz="1600" kern="100" dirty="0">
                <a:effectLst/>
                <a:latin typeface="+mn-ea"/>
                <a:cs typeface="Times New Roman" panose="02020603050405020304" pitchFamily="18" charset="0"/>
              </a:rPr>
              <a:t>型事業所でも、就労アセスメントや生活アセスメントを実施すると共に、精神科での心理検査や障害者職業センターでの職業評価を受けながら、総合的に、障害者雇用枠での一般就労をめざすことをご本人・ご家族に繰り返し助言し、話し合いを積み重ねた。</a:t>
            </a:r>
          </a:p>
          <a:p>
            <a:pPr indent="139700" algn="just">
              <a:lnSpc>
                <a:spcPct val="100000"/>
              </a:lnSpc>
            </a:pPr>
            <a:r>
              <a:rPr lang="ja-JP" altLang="ja-JP" sz="1600" kern="100" dirty="0">
                <a:effectLst/>
                <a:latin typeface="+mn-ea"/>
                <a:cs typeface="Times New Roman" panose="02020603050405020304" pitchFamily="18" charset="0"/>
              </a:rPr>
              <a:t>支援を受けながら就労することについての合意は得られたが、障害者手帳の取得については合意に至らず、一般就労に近い就労継続支援</a:t>
            </a:r>
            <a:r>
              <a:rPr lang="en-US" altLang="ja-JP" sz="1600" kern="100" dirty="0">
                <a:effectLst/>
                <a:latin typeface="+mn-ea"/>
                <a:cs typeface="Times New Roman" panose="02020603050405020304" pitchFamily="18" charset="0"/>
              </a:rPr>
              <a:t>A</a:t>
            </a:r>
            <a:r>
              <a:rPr lang="ja-JP" altLang="ja-JP" sz="1600" kern="100" dirty="0">
                <a:effectLst/>
                <a:latin typeface="+mn-ea"/>
                <a:cs typeface="Times New Roman" panose="02020603050405020304" pitchFamily="18" charset="0"/>
              </a:rPr>
              <a:t>型事業を利用しながら、再度、一般就労への準備をしていくことにな</a:t>
            </a:r>
            <a:r>
              <a:rPr lang="ja-JP" altLang="en-US" sz="1600" kern="100" dirty="0">
                <a:effectLst/>
                <a:latin typeface="+mn-ea"/>
                <a:cs typeface="Times New Roman" panose="02020603050405020304" pitchFamily="18" charset="0"/>
              </a:rPr>
              <a:t>った</a:t>
            </a:r>
            <a:r>
              <a:rPr lang="ja-JP" altLang="ja-JP" sz="1600" kern="100" dirty="0">
                <a:effectLst/>
                <a:latin typeface="+mn-ea"/>
                <a:cs typeface="Times New Roman" panose="02020603050405020304" pitchFamily="18" charset="0"/>
              </a:rPr>
              <a:t>。</a:t>
            </a:r>
          </a:p>
          <a:p>
            <a:pPr marL="0" indent="0">
              <a:buNone/>
            </a:pPr>
            <a:endParaRPr lang="en-US" altLang="ja-JP" dirty="0"/>
          </a:p>
        </p:txBody>
      </p:sp>
      <p:sp>
        <p:nvSpPr>
          <p:cNvPr id="3" name="スライド番号プレースホルダー 2">
            <a:extLst>
              <a:ext uri="{FF2B5EF4-FFF2-40B4-BE49-F238E27FC236}">
                <a16:creationId xmlns:a16="http://schemas.microsoft.com/office/drawing/2014/main" id="{7AB5EE67-3238-A291-9F04-30E5335F33DE}"/>
              </a:ext>
            </a:extLst>
          </p:cNvPr>
          <p:cNvSpPr>
            <a:spLocks noGrp="1"/>
          </p:cNvSpPr>
          <p:nvPr>
            <p:ph type="sldNum" sz="quarter" idx="12"/>
          </p:nvPr>
        </p:nvSpPr>
        <p:spPr/>
        <p:txBody>
          <a:bodyPr/>
          <a:lstStyle/>
          <a:p>
            <a:fld id="{C339E4E8-780C-47DA-9976-8D59F520AA81}" type="slidenum">
              <a:rPr kumimoji="1" lang="ja-JP" altLang="en-US" smtClean="0"/>
              <a:t>29</a:t>
            </a:fld>
            <a:endParaRPr kumimoji="1" lang="ja-JP" altLang="en-US"/>
          </a:p>
        </p:txBody>
      </p:sp>
    </p:spTree>
    <p:extLst>
      <p:ext uri="{BB962C8B-B14F-4D97-AF65-F5344CB8AC3E}">
        <p14:creationId xmlns:p14="http://schemas.microsoft.com/office/powerpoint/2010/main" val="13218085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6E33AC9-9BE3-F530-1192-C778376B1308}"/>
              </a:ext>
            </a:extLst>
          </p:cNvPr>
          <p:cNvSpPr>
            <a:spLocks noGrp="1"/>
          </p:cNvSpPr>
          <p:nvPr>
            <p:ph type="title"/>
          </p:nvPr>
        </p:nvSpPr>
        <p:spPr/>
        <p:txBody>
          <a:bodyPr/>
          <a:lstStyle/>
          <a:p>
            <a:pPr algn="ctr"/>
            <a:r>
              <a:rPr kumimoji="1" lang="ja-JP" altLang="en-US" dirty="0"/>
              <a:t>就労支援のいま</a:t>
            </a:r>
          </a:p>
        </p:txBody>
      </p:sp>
      <p:sp>
        <p:nvSpPr>
          <p:cNvPr id="3" name="コンテンツ プレースホルダー 2">
            <a:extLst>
              <a:ext uri="{FF2B5EF4-FFF2-40B4-BE49-F238E27FC236}">
                <a16:creationId xmlns:a16="http://schemas.microsoft.com/office/drawing/2014/main" id="{C99C5622-8C43-3F62-1E5D-59925C9AC8B5}"/>
              </a:ext>
            </a:extLst>
          </p:cNvPr>
          <p:cNvSpPr>
            <a:spLocks noGrp="1"/>
          </p:cNvSpPr>
          <p:nvPr>
            <p:ph idx="1"/>
          </p:nvPr>
        </p:nvSpPr>
        <p:spPr>
          <a:xfrm>
            <a:off x="715452" y="1816998"/>
            <a:ext cx="11171747" cy="5041002"/>
          </a:xfrm>
        </p:spPr>
        <p:txBody>
          <a:bodyPr>
            <a:normAutofit fontScale="92500"/>
          </a:bodyPr>
          <a:lstStyle/>
          <a:p>
            <a:pPr marL="514350" indent="-514350">
              <a:buFont typeface="+mj-lt"/>
              <a:buAutoNum type="arabicPeriod"/>
            </a:pPr>
            <a:r>
              <a:rPr lang="ja-JP" altLang="en-US" b="1" dirty="0"/>
              <a:t>右肩上がりに成長し続ける障害者雇用</a:t>
            </a:r>
            <a:endParaRPr lang="en-US" altLang="ja-JP" b="1" dirty="0"/>
          </a:p>
          <a:p>
            <a:pPr marL="0" indent="0">
              <a:lnSpc>
                <a:spcPct val="150000"/>
              </a:lnSpc>
              <a:spcBef>
                <a:spcPts val="600"/>
              </a:spcBef>
              <a:buNone/>
            </a:pPr>
            <a:r>
              <a:rPr lang="ja-JP" altLang="en-US" sz="2600" dirty="0"/>
              <a:t>　</a:t>
            </a:r>
            <a:r>
              <a:rPr lang="ja-JP" altLang="en-US" sz="2200" dirty="0"/>
              <a:t>障害者雇用促進法の改正などにより、年々障害者雇用が拡大している。それに伴い、労働市場においても様々な企業が障害者雇用に乗り出し、求人情報も増え、障がいのある方の職業選択も広がっている。こうした中で事業所及び支援者は自ら企業に足を運び、企業自体をアセスメントする重要性とその視点を持って支援ができているか？文字ベースでの求人情報で表面的なジョブマッチングがされていないか？成長と共に継承すべきこと。</a:t>
            </a:r>
            <a:endParaRPr lang="en-US" altLang="ja-JP" sz="2200" dirty="0"/>
          </a:p>
          <a:p>
            <a:pPr marL="0" indent="0">
              <a:buNone/>
            </a:pPr>
            <a:endParaRPr lang="en-US" altLang="ja-JP" sz="1300" dirty="0"/>
          </a:p>
          <a:p>
            <a:pPr marL="514350" indent="-514350">
              <a:buFont typeface="+mj-lt"/>
              <a:buAutoNum type="arabicPeriod" startAt="2"/>
            </a:pPr>
            <a:r>
              <a:rPr kumimoji="1" lang="ja-JP" altLang="en-US" b="1" dirty="0"/>
              <a:t>企業</a:t>
            </a:r>
            <a:r>
              <a:rPr lang="ja-JP" altLang="en-US" b="1" dirty="0"/>
              <a:t>等</a:t>
            </a:r>
            <a:r>
              <a:rPr kumimoji="1" lang="ja-JP" altLang="en-US" b="1" dirty="0"/>
              <a:t>からの相談は「人材不足」をきっかけとした相談へ</a:t>
            </a:r>
            <a:endParaRPr kumimoji="1" lang="en-US" altLang="ja-JP" b="1" dirty="0"/>
          </a:p>
          <a:p>
            <a:pPr marL="0" indent="0">
              <a:lnSpc>
                <a:spcPct val="150000"/>
              </a:lnSpc>
              <a:spcBef>
                <a:spcPts val="600"/>
              </a:spcBef>
              <a:buNone/>
            </a:pPr>
            <a:r>
              <a:rPr kumimoji="1" lang="ja-JP" altLang="en-US" sz="2200" dirty="0"/>
              <a:t>　障害者雇用を問わず</a:t>
            </a:r>
            <a:r>
              <a:rPr kumimoji="1" lang="ja-JP" altLang="en-US" sz="2200" u="sng" dirty="0"/>
              <a:t>人材不足・人材確保</a:t>
            </a:r>
            <a:r>
              <a:rPr kumimoji="1" lang="ja-JP" altLang="en-US" sz="2200" dirty="0"/>
              <a:t>は深刻な社会問題。特にこの傾向については地方がより顕著で、人材を確保していくために障害者雇用も視野に入れてとの相談が増えている。</a:t>
            </a:r>
            <a:endParaRPr kumimoji="1" lang="en-US" altLang="ja-JP" sz="2200" dirty="0"/>
          </a:p>
        </p:txBody>
      </p:sp>
      <p:sp>
        <p:nvSpPr>
          <p:cNvPr id="4" name="スライド番号プレースホルダー 3">
            <a:extLst>
              <a:ext uri="{FF2B5EF4-FFF2-40B4-BE49-F238E27FC236}">
                <a16:creationId xmlns:a16="http://schemas.microsoft.com/office/drawing/2014/main" id="{283488E1-1052-8801-6881-5AB534248CA3}"/>
              </a:ext>
            </a:extLst>
          </p:cNvPr>
          <p:cNvSpPr>
            <a:spLocks noGrp="1"/>
          </p:cNvSpPr>
          <p:nvPr>
            <p:ph type="sldNum" sz="quarter" idx="12"/>
          </p:nvPr>
        </p:nvSpPr>
        <p:spPr/>
        <p:txBody>
          <a:bodyPr/>
          <a:lstStyle/>
          <a:p>
            <a:fld id="{C339E4E8-780C-47DA-9976-8D59F520AA81}" type="slidenum">
              <a:rPr kumimoji="1" lang="ja-JP" altLang="en-US" smtClean="0"/>
              <a:t>3</a:t>
            </a:fld>
            <a:endParaRPr kumimoji="1" lang="ja-JP" altLang="en-US"/>
          </a:p>
        </p:txBody>
      </p:sp>
    </p:spTree>
    <p:extLst>
      <p:ext uri="{BB962C8B-B14F-4D97-AF65-F5344CB8AC3E}">
        <p14:creationId xmlns:p14="http://schemas.microsoft.com/office/powerpoint/2010/main" val="31135928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86F167F9-55FD-C073-8B57-2DCAC3C9A942}"/>
              </a:ext>
            </a:extLst>
          </p:cNvPr>
          <p:cNvSpPr txBox="1"/>
          <p:nvPr/>
        </p:nvSpPr>
        <p:spPr>
          <a:xfrm>
            <a:off x="3087756" y="0"/>
            <a:ext cx="6016487" cy="292388"/>
          </a:xfrm>
          <a:prstGeom prst="rect">
            <a:avLst/>
          </a:prstGeom>
          <a:noFill/>
          <a:ln>
            <a:noFill/>
          </a:ln>
        </p:spPr>
        <p:txBody>
          <a:bodyPr wrap="square" rtlCol="0" anchor="ctr">
            <a:spAutoFit/>
          </a:bodyPr>
          <a:lstStyle/>
          <a:p>
            <a:pPr algn="ctr"/>
            <a:r>
              <a:rPr kumimoji="1" lang="ja-JP" altLang="en-US" sz="1300" dirty="0">
                <a:latin typeface="ＭＳ Ｐゴシック" panose="020B0600070205080204" pitchFamily="50" charset="-128"/>
                <a:ea typeface="ＭＳ Ｐゴシック" panose="020B0600070205080204" pitchFamily="50" charset="-128"/>
              </a:rPr>
              <a:t>サービス等利用計画・障害児支援利用計画</a:t>
            </a:r>
          </a:p>
        </p:txBody>
      </p:sp>
      <p:sp>
        <p:nvSpPr>
          <p:cNvPr id="7" name="正方形/長方形 6">
            <a:extLst>
              <a:ext uri="{FF2B5EF4-FFF2-40B4-BE49-F238E27FC236}">
                <a16:creationId xmlns:a16="http://schemas.microsoft.com/office/drawing/2014/main" id="{5758E355-4BF8-FED2-20E0-2C8ADC90D392}"/>
              </a:ext>
            </a:extLst>
          </p:cNvPr>
          <p:cNvSpPr/>
          <p:nvPr/>
        </p:nvSpPr>
        <p:spPr>
          <a:xfrm>
            <a:off x="1981199" y="755374"/>
            <a:ext cx="1371601" cy="151294"/>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CF5A35E4-3021-602B-D4C3-A0B7E4E8EA64}"/>
              </a:ext>
            </a:extLst>
          </p:cNvPr>
          <p:cNvSpPr/>
          <p:nvPr/>
        </p:nvSpPr>
        <p:spPr>
          <a:xfrm>
            <a:off x="1981199" y="755374"/>
            <a:ext cx="1371601" cy="151294"/>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aphicFrame>
        <p:nvGraphicFramePr>
          <p:cNvPr id="12" name="表 12">
            <a:extLst>
              <a:ext uri="{FF2B5EF4-FFF2-40B4-BE49-F238E27FC236}">
                <a16:creationId xmlns:a16="http://schemas.microsoft.com/office/drawing/2014/main" id="{F1257CB2-4781-0904-D9B1-9337DA75D7C2}"/>
              </a:ext>
            </a:extLst>
          </p:cNvPr>
          <p:cNvGraphicFramePr>
            <a:graphicFrameLocks noGrp="1"/>
          </p:cNvGraphicFramePr>
          <p:nvPr/>
        </p:nvGraphicFramePr>
        <p:xfrm>
          <a:off x="225286" y="267192"/>
          <a:ext cx="11754678" cy="853440"/>
        </p:xfrm>
        <a:graphic>
          <a:graphicData uri="http://schemas.openxmlformats.org/drawingml/2006/table">
            <a:tbl>
              <a:tblPr firstRow="1" bandRow="1">
                <a:tableStyleId>{2D5ABB26-0587-4C30-8999-92F81FD0307C}</a:tableStyleId>
              </a:tblPr>
              <a:tblGrid>
                <a:gridCol w="1842052">
                  <a:extLst>
                    <a:ext uri="{9D8B030D-6E8A-4147-A177-3AD203B41FA5}">
                      <a16:colId xmlns:a16="http://schemas.microsoft.com/office/drawing/2014/main" val="3132489913"/>
                    </a:ext>
                  </a:extLst>
                </a:gridCol>
                <a:gridCol w="1881809">
                  <a:extLst>
                    <a:ext uri="{9D8B030D-6E8A-4147-A177-3AD203B41FA5}">
                      <a16:colId xmlns:a16="http://schemas.microsoft.com/office/drawing/2014/main" val="2708884163"/>
                    </a:ext>
                  </a:extLst>
                </a:gridCol>
                <a:gridCol w="1762539">
                  <a:extLst>
                    <a:ext uri="{9D8B030D-6E8A-4147-A177-3AD203B41FA5}">
                      <a16:colId xmlns:a16="http://schemas.microsoft.com/office/drawing/2014/main" val="1829210211"/>
                    </a:ext>
                  </a:extLst>
                </a:gridCol>
                <a:gridCol w="2213113">
                  <a:extLst>
                    <a:ext uri="{9D8B030D-6E8A-4147-A177-3AD203B41FA5}">
                      <a16:colId xmlns:a16="http://schemas.microsoft.com/office/drawing/2014/main" val="1888705351"/>
                    </a:ext>
                  </a:extLst>
                </a:gridCol>
                <a:gridCol w="1722783">
                  <a:extLst>
                    <a:ext uri="{9D8B030D-6E8A-4147-A177-3AD203B41FA5}">
                      <a16:colId xmlns:a16="http://schemas.microsoft.com/office/drawing/2014/main" val="1783716465"/>
                    </a:ext>
                  </a:extLst>
                </a:gridCol>
                <a:gridCol w="2332382">
                  <a:extLst>
                    <a:ext uri="{9D8B030D-6E8A-4147-A177-3AD203B41FA5}">
                      <a16:colId xmlns:a16="http://schemas.microsoft.com/office/drawing/2014/main" val="78056581"/>
                    </a:ext>
                  </a:extLst>
                </a:gridCol>
              </a:tblGrid>
              <a:tr h="0">
                <a:tc>
                  <a:txBody>
                    <a:bodyPr/>
                    <a:lstStyle/>
                    <a:p>
                      <a:r>
                        <a:rPr kumimoji="1" lang="ja-JP" altLang="en-US" sz="700" dirty="0">
                          <a:latin typeface="ＭＳ Ｐゴシック" panose="020B0600070205080204" pitchFamily="50" charset="-128"/>
                          <a:ea typeface="ＭＳ Ｐゴシック" panose="020B0600070205080204" pitchFamily="50" charset="-128"/>
                        </a:rPr>
                        <a:t>利用者氏名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800" dirty="0">
                          <a:latin typeface="HG教科書体" panose="02020609000000000000" pitchFamily="17" charset="-128"/>
                          <a:ea typeface="HG教科書体" panose="02020609000000000000" pitchFamily="17" charset="-128"/>
                        </a:rPr>
                        <a:t>羽田良　光（はたら　こう）　氏</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700" dirty="0">
                          <a:latin typeface="ＭＳ Ｐゴシック" panose="020B0600070205080204" pitchFamily="50" charset="-128"/>
                          <a:ea typeface="ＭＳ Ｐゴシック" panose="020B0600070205080204" pitchFamily="50" charset="-128"/>
                        </a:rPr>
                        <a:t>障害支援区分</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800" dirty="0">
                          <a:latin typeface="HG教科書体" panose="02020609000000000000" pitchFamily="17" charset="-128"/>
                          <a:ea typeface="HG教科書体" panose="02020609000000000000" pitchFamily="17" charset="-128"/>
                        </a:rPr>
                        <a:t>無</a:t>
                      </a:r>
                      <a:endParaRPr kumimoji="1" lang="en-US" altLang="ja-JP" sz="800" dirty="0">
                        <a:latin typeface="HG教科書体" panose="02020609000000000000" pitchFamily="17" charset="-128"/>
                        <a:ea typeface="HG教科書体" panose="02020609000000000000"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700" dirty="0">
                          <a:latin typeface="ＭＳ Ｐゴシック" panose="020B0600070205080204" pitchFamily="50" charset="-128"/>
                          <a:ea typeface="ＭＳ Ｐゴシック" panose="020B0600070205080204" pitchFamily="50" charset="-128"/>
                        </a:rPr>
                        <a:t>相談支援事業者名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800" dirty="0">
                          <a:latin typeface="HG教科書体" panose="02020609000000000000" pitchFamily="17" charset="-128"/>
                          <a:ea typeface="HG教科書体" panose="02020609000000000000" pitchFamily="17" charset="-128"/>
                        </a:rPr>
                        <a:t>障がい者相談支援センターｃａｌｌｕｓ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86190938"/>
                  </a:ext>
                </a:extLst>
              </a:tr>
              <a:tr h="0">
                <a:tc>
                  <a:txBody>
                    <a:bodyPr/>
                    <a:lstStyle/>
                    <a:p>
                      <a:r>
                        <a:rPr kumimoji="1" lang="ja-JP" altLang="en-US" sz="700" dirty="0">
                          <a:latin typeface="ＭＳ Ｐゴシック" panose="020B0600070205080204" pitchFamily="50" charset="-128"/>
                          <a:ea typeface="ＭＳ Ｐゴシック" panose="020B0600070205080204" pitchFamily="50" charset="-128"/>
                        </a:rPr>
                        <a:t>障害福祉サービス受給者証番号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800" dirty="0">
                        <a:latin typeface="HG教科書体" panose="02020609000000000000" pitchFamily="17" charset="-128"/>
                        <a:ea typeface="HG教科書体" panose="02020609000000000000"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700" dirty="0">
                          <a:latin typeface="ＭＳ Ｐゴシック" panose="020B0600070205080204" pitchFamily="50" charset="-128"/>
                          <a:ea typeface="ＭＳ Ｐゴシック" panose="020B0600070205080204" pitchFamily="50" charset="-128"/>
                        </a:rPr>
                        <a:t>利用者負担上限額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800" dirty="0">
                          <a:latin typeface="HG教科書体" panose="02020609000000000000" pitchFamily="17" charset="-128"/>
                          <a:ea typeface="HG教科書体" panose="02020609000000000000" pitchFamily="17" charset="-128"/>
                        </a:rPr>
                        <a:t>0</a:t>
                      </a:r>
                      <a:r>
                        <a:rPr kumimoji="1" lang="ja-JP" altLang="en-US" sz="800" dirty="0">
                          <a:latin typeface="HG教科書体" panose="02020609000000000000" pitchFamily="17" charset="-128"/>
                          <a:ea typeface="HG教科書体" panose="02020609000000000000" pitchFamily="17" charset="-128"/>
                        </a:rPr>
                        <a:t>円</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700" dirty="0">
                          <a:latin typeface="ＭＳ Ｐゴシック" panose="020B0600070205080204" pitchFamily="50" charset="-128"/>
                          <a:ea typeface="ＭＳ Ｐゴシック" panose="020B0600070205080204" pitchFamily="50" charset="-128"/>
                        </a:rPr>
                        <a:t>計画作成担当者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800" dirty="0">
                          <a:latin typeface="HG教科書体" panose="02020609000000000000" pitchFamily="17" charset="-128"/>
                          <a:ea typeface="HG教科書体" panose="02020609000000000000" pitchFamily="17" charset="-128"/>
                        </a:rPr>
                        <a:t>相　談太郎（そう　だんだろう）</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65350161"/>
                  </a:ext>
                </a:extLst>
              </a:tr>
              <a:tr h="0">
                <a:tc>
                  <a:txBody>
                    <a:bodyPr/>
                    <a:lstStyle/>
                    <a:p>
                      <a:r>
                        <a:rPr kumimoji="1" lang="ja-JP" altLang="en-US" sz="700" dirty="0">
                          <a:latin typeface="ＭＳ Ｐゴシック" panose="020B0600070205080204" pitchFamily="50" charset="-128"/>
                          <a:ea typeface="ＭＳ Ｐゴシック" panose="020B0600070205080204" pitchFamily="50" charset="-128"/>
                        </a:rPr>
                        <a:t>地域相談支援受給者番号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800" dirty="0">
                        <a:latin typeface="HG教科書体" panose="02020609000000000000" pitchFamily="17" charset="-128"/>
                        <a:ea typeface="HG教科書体" panose="02020609000000000000"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700" dirty="0">
                          <a:latin typeface="ＭＳ Ｐゴシック" panose="020B0600070205080204" pitchFamily="50" charset="-128"/>
                          <a:ea typeface="ＭＳ Ｐゴシック" panose="020B0600070205080204" pitchFamily="50" charset="-128"/>
                        </a:rPr>
                        <a:t>通所受給者証番号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800" dirty="0">
                        <a:latin typeface="HG教科書体" panose="02020609000000000000" pitchFamily="17" charset="-128"/>
                        <a:ea typeface="HG教科書体" panose="02020609000000000000"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700" dirty="0">
                          <a:latin typeface="ＭＳ Ｐゴシック" panose="020B0600070205080204" pitchFamily="50" charset="-128"/>
                          <a:ea typeface="ＭＳ Ｐゴシック" panose="020B0600070205080204" pitchFamily="50" charset="-128"/>
                        </a:rPr>
                        <a:t>代筆者署名欄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800" dirty="0">
                          <a:latin typeface="HG教科書体" panose="02020609000000000000" pitchFamily="17" charset="-128"/>
                          <a:ea typeface="HG教科書体" panose="02020609000000000000" pitchFamily="17" charset="-128"/>
                        </a:rPr>
                        <a:t>　　　　　　　　　　　　　　　　　　　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26723094"/>
                  </a:ext>
                </a:extLst>
              </a:tr>
              <a:tr h="0">
                <a:tc>
                  <a:txBody>
                    <a:bodyPr/>
                    <a:lstStyle/>
                    <a:p>
                      <a:r>
                        <a:rPr kumimoji="1" lang="ja-JP" altLang="en-US" sz="700" dirty="0">
                          <a:latin typeface="ＭＳ Ｐゴシック" panose="020B0600070205080204" pitchFamily="50" charset="-128"/>
                          <a:ea typeface="ＭＳ Ｐゴシック" panose="020B0600070205080204" pitchFamily="50" charset="-128"/>
                        </a:rPr>
                        <a:t>計画作成日</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800" dirty="0">
                          <a:latin typeface="HG教科書体" panose="02020609000000000000" pitchFamily="17" charset="-128"/>
                          <a:ea typeface="HG教科書体" panose="02020609000000000000" pitchFamily="17" charset="-128"/>
                        </a:rPr>
                        <a:t>令和</a:t>
                      </a:r>
                      <a:r>
                        <a:rPr kumimoji="1" lang="en-US" altLang="ja-JP" sz="800" dirty="0">
                          <a:latin typeface="HG教科書体" panose="02020609000000000000" pitchFamily="17" charset="-128"/>
                          <a:ea typeface="HG教科書体" panose="02020609000000000000" pitchFamily="17" charset="-128"/>
                        </a:rPr>
                        <a:t>3</a:t>
                      </a:r>
                      <a:r>
                        <a:rPr kumimoji="1" lang="ja-JP" altLang="en-US" sz="800" dirty="0">
                          <a:latin typeface="HG教科書体" panose="02020609000000000000" pitchFamily="17" charset="-128"/>
                          <a:ea typeface="HG教科書体" panose="02020609000000000000" pitchFamily="17" charset="-128"/>
                        </a:rPr>
                        <a:t>年</a:t>
                      </a:r>
                      <a:r>
                        <a:rPr kumimoji="1" lang="en-US" altLang="ja-JP" sz="800" dirty="0">
                          <a:latin typeface="HG教科書体" panose="02020609000000000000" pitchFamily="17" charset="-128"/>
                          <a:ea typeface="HG教科書体" panose="02020609000000000000" pitchFamily="17" charset="-128"/>
                        </a:rPr>
                        <a:t>9</a:t>
                      </a:r>
                      <a:r>
                        <a:rPr kumimoji="1" lang="ja-JP" altLang="en-US" sz="800" dirty="0">
                          <a:latin typeface="HG教科書体" panose="02020609000000000000" pitchFamily="17" charset="-128"/>
                          <a:ea typeface="HG教科書体" panose="02020609000000000000" pitchFamily="17" charset="-128"/>
                        </a:rPr>
                        <a:t>月</a:t>
                      </a:r>
                      <a:r>
                        <a:rPr kumimoji="1" lang="en-US" altLang="ja-JP" sz="800" dirty="0">
                          <a:latin typeface="HG教科書体" panose="02020609000000000000" pitchFamily="17" charset="-128"/>
                          <a:ea typeface="HG教科書体" panose="02020609000000000000" pitchFamily="17" charset="-128"/>
                        </a:rPr>
                        <a:t>13</a:t>
                      </a:r>
                      <a:r>
                        <a:rPr kumimoji="1" lang="ja-JP" altLang="en-US" sz="800" dirty="0">
                          <a:latin typeface="HG教科書体" panose="02020609000000000000" pitchFamily="17" charset="-128"/>
                          <a:ea typeface="HG教科書体" panose="02020609000000000000" pitchFamily="17" charset="-128"/>
                        </a:rPr>
                        <a:t>日</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700" dirty="0">
                          <a:latin typeface="ＭＳ Ｐゴシック" panose="020B0600070205080204" pitchFamily="50" charset="-128"/>
                          <a:ea typeface="ＭＳ Ｐゴシック" panose="020B0600070205080204" pitchFamily="50" charset="-128"/>
                        </a:rPr>
                        <a:t>モニタリング期間（開始年月）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800" dirty="0">
                          <a:latin typeface="HG教科書体" panose="02020609000000000000" pitchFamily="17" charset="-128"/>
                          <a:ea typeface="HG教科書体" panose="02020609000000000000" pitchFamily="17" charset="-128"/>
                        </a:rPr>
                        <a:t>当初</a:t>
                      </a:r>
                      <a:r>
                        <a:rPr kumimoji="1" lang="en-US" altLang="ja-JP" sz="800" dirty="0">
                          <a:latin typeface="HG教科書体" panose="02020609000000000000" pitchFamily="17" charset="-128"/>
                          <a:ea typeface="HG教科書体" panose="02020609000000000000" pitchFamily="17" charset="-128"/>
                        </a:rPr>
                        <a:t>3</a:t>
                      </a:r>
                      <a:r>
                        <a:rPr kumimoji="1" lang="ja-JP" altLang="en-US" sz="800" dirty="0">
                          <a:latin typeface="HG教科書体" panose="02020609000000000000" pitchFamily="17" charset="-128"/>
                          <a:ea typeface="HG教科書体" panose="02020609000000000000" pitchFamily="17" charset="-128"/>
                        </a:rPr>
                        <a:t>か月は毎月（その後</a:t>
                      </a:r>
                      <a:r>
                        <a:rPr kumimoji="1" lang="en-US" altLang="ja-JP" sz="800" dirty="0">
                          <a:latin typeface="HG教科書体" panose="02020609000000000000" pitchFamily="17" charset="-128"/>
                          <a:ea typeface="HG教科書体" panose="02020609000000000000" pitchFamily="17" charset="-128"/>
                        </a:rPr>
                        <a:t>6</a:t>
                      </a:r>
                      <a:r>
                        <a:rPr kumimoji="1" lang="ja-JP" altLang="en-US" sz="800" dirty="0">
                          <a:latin typeface="HG教科書体" panose="02020609000000000000" pitchFamily="17" charset="-128"/>
                          <a:ea typeface="HG教科書体" panose="02020609000000000000" pitchFamily="17" charset="-128"/>
                        </a:rPr>
                        <a:t>か月毎）</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700" dirty="0">
                          <a:latin typeface="ＭＳ Ｐゴシック" panose="020B0600070205080204" pitchFamily="50" charset="-128"/>
                          <a:ea typeface="ＭＳ Ｐゴシック" panose="020B0600070205080204" pitchFamily="50" charset="-128"/>
                        </a:rPr>
                        <a:t>利用者同意書名欄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800" dirty="0">
                          <a:latin typeface="HG教科書体" panose="02020609000000000000" pitchFamily="17" charset="-128"/>
                          <a:ea typeface="HG教科書体" panose="02020609000000000000" pitchFamily="17" charset="-128"/>
                        </a:rPr>
                        <a:t>羽田良　光　　　　　　　　　　　　　　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2833584"/>
                  </a:ext>
                </a:extLst>
              </a:tr>
            </a:tbl>
          </a:graphicData>
        </a:graphic>
      </p:graphicFrame>
      <p:graphicFrame>
        <p:nvGraphicFramePr>
          <p:cNvPr id="13" name="表 13">
            <a:extLst>
              <a:ext uri="{FF2B5EF4-FFF2-40B4-BE49-F238E27FC236}">
                <a16:creationId xmlns:a16="http://schemas.microsoft.com/office/drawing/2014/main" id="{B11D8EB3-04E3-9E83-5DD6-C5FD885A4B00}"/>
              </a:ext>
            </a:extLst>
          </p:cNvPr>
          <p:cNvGraphicFramePr>
            <a:graphicFrameLocks noGrp="1"/>
          </p:cNvGraphicFramePr>
          <p:nvPr/>
        </p:nvGraphicFramePr>
        <p:xfrm>
          <a:off x="225286" y="1148865"/>
          <a:ext cx="11754677" cy="1423627"/>
        </p:xfrm>
        <a:graphic>
          <a:graphicData uri="http://schemas.openxmlformats.org/drawingml/2006/table">
            <a:tbl>
              <a:tblPr firstRow="1" bandRow="1">
                <a:tableStyleId>{2D5ABB26-0587-4C30-8999-92F81FD0307C}</a:tableStyleId>
              </a:tblPr>
              <a:tblGrid>
                <a:gridCol w="1842053">
                  <a:extLst>
                    <a:ext uri="{9D8B030D-6E8A-4147-A177-3AD203B41FA5}">
                      <a16:colId xmlns:a16="http://schemas.microsoft.com/office/drawing/2014/main" val="551654702"/>
                    </a:ext>
                  </a:extLst>
                </a:gridCol>
                <a:gridCol w="9912624">
                  <a:extLst>
                    <a:ext uri="{9D8B030D-6E8A-4147-A177-3AD203B41FA5}">
                      <a16:colId xmlns:a16="http://schemas.microsoft.com/office/drawing/2014/main" val="2654086290"/>
                    </a:ext>
                  </a:extLst>
                </a:gridCol>
              </a:tblGrid>
              <a:tr h="646387">
                <a:tc>
                  <a:txBody>
                    <a:bodyPr/>
                    <a:lstStyle/>
                    <a:p>
                      <a:r>
                        <a:rPr kumimoji="1" lang="ja-JP" altLang="en-US" sz="700" dirty="0">
                          <a:latin typeface="ＭＳ Ｐゴシック" panose="020B0600070205080204" pitchFamily="50" charset="-128"/>
                          <a:ea typeface="ＭＳ Ｐゴシック" panose="020B0600070205080204" pitchFamily="50" charset="-128"/>
                        </a:rPr>
                        <a:t>利用者及びその家族の</a:t>
                      </a:r>
                      <a:endParaRPr kumimoji="1" lang="en-US" altLang="ja-JP" sz="700" dirty="0">
                        <a:latin typeface="ＭＳ Ｐゴシック" panose="020B0600070205080204" pitchFamily="50" charset="-128"/>
                        <a:ea typeface="ＭＳ Ｐゴシック" panose="020B0600070205080204" pitchFamily="50" charset="-128"/>
                      </a:endParaRPr>
                    </a:p>
                    <a:p>
                      <a:r>
                        <a:rPr kumimoji="1" lang="ja-JP" altLang="en-US" sz="700" dirty="0">
                          <a:latin typeface="ＭＳ Ｐゴシック" panose="020B0600070205080204" pitchFamily="50" charset="-128"/>
                          <a:ea typeface="ＭＳ Ｐゴシック" panose="020B0600070205080204" pitchFamily="50" charset="-128"/>
                        </a:rPr>
                        <a:t>生活に対する意向</a:t>
                      </a:r>
                      <a:endParaRPr kumimoji="1" lang="en-US" altLang="ja-JP" sz="700" dirty="0">
                        <a:latin typeface="ＭＳ Ｐゴシック" panose="020B0600070205080204" pitchFamily="50" charset="-128"/>
                        <a:ea typeface="ＭＳ Ｐゴシック" panose="020B0600070205080204" pitchFamily="50" charset="-128"/>
                      </a:endParaRPr>
                    </a:p>
                    <a:p>
                      <a:r>
                        <a:rPr kumimoji="1" lang="ja-JP" altLang="en-US" sz="700" dirty="0">
                          <a:latin typeface="ＭＳ Ｐゴシック" panose="020B0600070205080204" pitchFamily="50" charset="-128"/>
                          <a:ea typeface="ＭＳ Ｐゴシック" panose="020B0600070205080204" pitchFamily="50" charset="-128"/>
                        </a:rPr>
                        <a:t>（希望する生活）</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700" dirty="0">
                          <a:latin typeface="HG教科書体" panose="02020609000000000000" pitchFamily="17" charset="-128"/>
                          <a:ea typeface="HG教科書体" panose="02020609000000000000" pitchFamily="17" charset="-128"/>
                        </a:rPr>
                        <a:t>（本人）将来は一般の企業で働きたい。</a:t>
                      </a:r>
                      <a:r>
                        <a:rPr kumimoji="1" lang="en-US" altLang="ja-JP" sz="700" dirty="0">
                          <a:latin typeface="HG教科書体" panose="02020609000000000000" pitchFamily="17" charset="-128"/>
                          <a:ea typeface="HG教科書体" panose="02020609000000000000" pitchFamily="17" charset="-128"/>
                        </a:rPr>
                        <a:t>A</a:t>
                      </a:r>
                      <a:r>
                        <a:rPr kumimoji="1" lang="ja-JP" altLang="en-US" sz="700" dirty="0">
                          <a:latin typeface="HG教科書体" panose="02020609000000000000" pitchFamily="17" charset="-128"/>
                          <a:ea typeface="HG教科書体" panose="02020609000000000000" pitchFamily="17" charset="-128"/>
                        </a:rPr>
                        <a:t>型では精肉工場で施設外就労をしたい。できればそこで雇ってもらいたい。自家用車で通勤したい。持ち物や薬の管理が難しく忘れてしまうことがある。障害者手帳は取りたくない。立ち仕事は足が痛くなることがあるので痩せないといけないと思っている。制服を洗濯できるようになった。お母さんが喜んでくれて自分も嬉しかった。今後も自宅で両親と一緒に暮らしたい。</a:t>
                      </a:r>
                      <a:endParaRPr kumimoji="1" lang="en-US" altLang="ja-JP" sz="700" dirty="0">
                        <a:latin typeface="HG教科書体" panose="02020609000000000000" pitchFamily="17" charset="-128"/>
                        <a:ea typeface="HG教科書体" panose="02020609000000000000" pitchFamily="17" charset="-128"/>
                      </a:endParaRPr>
                    </a:p>
                    <a:p>
                      <a:r>
                        <a:rPr kumimoji="1" lang="ja-JP" altLang="en-US" sz="700" dirty="0">
                          <a:latin typeface="HG教科書体" panose="02020609000000000000" pitchFamily="17" charset="-128"/>
                          <a:ea typeface="HG教科書体" panose="02020609000000000000" pitchFamily="17" charset="-128"/>
                        </a:rPr>
                        <a:t>（父親）一人で生活できるだけの給料を稼いでもらいたい。障害者手帳は必要ないと思っている。</a:t>
                      </a:r>
                      <a:endParaRPr kumimoji="1" lang="en-US" altLang="ja-JP" sz="700" dirty="0">
                        <a:latin typeface="HG教科書体" panose="02020609000000000000" pitchFamily="17" charset="-128"/>
                        <a:ea typeface="HG教科書体" panose="02020609000000000000" pitchFamily="17" charset="-128"/>
                      </a:endParaRPr>
                    </a:p>
                    <a:p>
                      <a:r>
                        <a:rPr kumimoji="1" lang="ja-JP" altLang="en-US" sz="700" dirty="0">
                          <a:latin typeface="HG教科書体" panose="02020609000000000000" pitchFamily="17" charset="-128"/>
                          <a:ea typeface="HG教科書体" panose="02020609000000000000" pitchFamily="17" charset="-128"/>
                        </a:rPr>
                        <a:t>（母親）</a:t>
                      </a:r>
                      <a:r>
                        <a:rPr kumimoji="1" lang="en-US" altLang="ja-JP" sz="700" dirty="0">
                          <a:latin typeface="HG教科書体" panose="02020609000000000000" pitchFamily="17" charset="-128"/>
                          <a:ea typeface="HG教科書体" panose="02020609000000000000" pitchFamily="17" charset="-128"/>
                        </a:rPr>
                        <a:t>B</a:t>
                      </a:r>
                      <a:r>
                        <a:rPr kumimoji="1" lang="ja-JP" altLang="en-US" sz="700" dirty="0">
                          <a:latin typeface="HG教科書体" panose="02020609000000000000" pitchFamily="17" charset="-128"/>
                          <a:ea typeface="HG教科書体" panose="02020609000000000000" pitchFamily="17" charset="-128"/>
                        </a:rPr>
                        <a:t>型の時は毎日楽しそうに仕事に行っていた。</a:t>
                      </a:r>
                      <a:r>
                        <a:rPr kumimoji="1" lang="en-US" altLang="ja-JP" sz="700" dirty="0">
                          <a:latin typeface="HG教科書体" panose="02020609000000000000" pitchFamily="17" charset="-128"/>
                          <a:ea typeface="HG教科書体" panose="02020609000000000000" pitchFamily="17" charset="-128"/>
                        </a:rPr>
                        <a:t>A</a:t>
                      </a:r>
                      <a:r>
                        <a:rPr kumimoji="1" lang="ja-JP" altLang="en-US" sz="700" dirty="0">
                          <a:latin typeface="HG教科書体" panose="02020609000000000000" pitchFamily="17" charset="-128"/>
                          <a:ea typeface="HG教科書体" panose="02020609000000000000" pitchFamily="17" charset="-128"/>
                        </a:rPr>
                        <a:t>型に変わっても頑張って欲しい。家でも洗濯機の使い方を教えたら自分でできるようになった。親亡き後の本人の生活が不安。一人で生きていくために必要なことがあれば教えてほしい。持ち物や服薬を忘れていないかいつも私が確認している。家でできることがあれば協力したい。</a:t>
                      </a:r>
                      <a:endParaRPr kumimoji="1" lang="en-US" altLang="ja-JP" sz="700" dirty="0">
                        <a:latin typeface="HG教科書体" panose="02020609000000000000" pitchFamily="17" charset="-128"/>
                        <a:ea typeface="HG教科書体" panose="02020609000000000000"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02559249"/>
                  </a:ext>
                </a:extLst>
              </a:tr>
              <a:tr h="773114">
                <a:tc>
                  <a:txBody>
                    <a:bodyPr/>
                    <a:lstStyle/>
                    <a:p>
                      <a:pPr algn="ctr"/>
                      <a:r>
                        <a:rPr kumimoji="1" lang="ja-JP" altLang="en-US" sz="800" dirty="0">
                          <a:latin typeface="ＭＳ Ｐゴシック" panose="020B0600070205080204" pitchFamily="50" charset="-128"/>
                          <a:ea typeface="ＭＳ Ｐゴシック" panose="020B0600070205080204" pitchFamily="50" charset="-128"/>
                        </a:rPr>
                        <a:t>総合的な援助の方針</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800" dirty="0">
                          <a:latin typeface="HG教科書体" panose="02020609000000000000" pitchFamily="17" charset="-128"/>
                          <a:ea typeface="HG教科書体" panose="02020609000000000000" pitchFamily="17" charset="-128"/>
                        </a:rPr>
                        <a:t>一般就労を目標として、関係機関と連携しながら就労支援をします。また希望する自宅での埼葛がつづけられるよう、必要な福祉サービスや地域資源の情報を提供するとともに、家事等をする機会を設けて自分でできることを増やしていきます。</a:t>
                      </a:r>
                      <a:endParaRPr kumimoji="1" lang="en-US" altLang="ja-JP" sz="800" dirty="0">
                        <a:latin typeface="HG教科書体" panose="02020609000000000000" pitchFamily="17" charset="-128"/>
                        <a:ea typeface="HG教科書体" panose="02020609000000000000" pitchFamily="17" charset="-128"/>
                      </a:endParaRPr>
                    </a:p>
                    <a:p>
                      <a:endParaRPr kumimoji="1" lang="en-US" altLang="ja-JP" sz="800" dirty="0">
                        <a:latin typeface="HG教科書体" panose="02020609000000000000" pitchFamily="17" charset="-128"/>
                        <a:ea typeface="HG教科書体" panose="02020609000000000000" pitchFamily="17" charset="-128"/>
                      </a:endParaRPr>
                    </a:p>
                    <a:p>
                      <a:endParaRPr kumimoji="1" lang="en-US" altLang="ja-JP" sz="700" dirty="0">
                        <a:latin typeface="HG教科書体" panose="02020609000000000000" pitchFamily="17" charset="-128"/>
                        <a:ea typeface="HG教科書体" panose="02020609000000000000" pitchFamily="17" charset="-128"/>
                      </a:endParaRPr>
                    </a:p>
                    <a:p>
                      <a:endParaRPr kumimoji="1" lang="en-US" altLang="ja-JP" sz="700" dirty="0">
                        <a:latin typeface="HG教科書体" panose="02020609000000000000" pitchFamily="17" charset="-128"/>
                        <a:ea typeface="HG教科書体" panose="02020609000000000000" pitchFamily="17" charset="-128"/>
                      </a:endParaRPr>
                    </a:p>
                    <a:p>
                      <a:endParaRPr kumimoji="1" lang="en-US" altLang="ja-JP" sz="700" dirty="0">
                        <a:latin typeface="HG教科書体" panose="02020609000000000000" pitchFamily="17" charset="-128"/>
                        <a:ea typeface="HG教科書体" panose="02020609000000000000"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19088180"/>
                  </a:ext>
                </a:extLst>
              </a:tr>
            </a:tbl>
          </a:graphicData>
        </a:graphic>
      </p:graphicFrame>
      <p:graphicFrame>
        <p:nvGraphicFramePr>
          <p:cNvPr id="14" name="表 14">
            <a:extLst>
              <a:ext uri="{FF2B5EF4-FFF2-40B4-BE49-F238E27FC236}">
                <a16:creationId xmlns:a16="http://schemas.microsoft.com/office/drawing/2014/main" id="{EB2EFF14-A6F5-F765-FA02-896D22B0BB13}"/>
              </a:ext>
            </a:extLst>
          </p:cNvPr>
          <p:cNvGraphicFramePr>
            <a:graphicFrameLocks noGrp="1"/>
          </p:cNvGraphicFramePr>
          <p:nvPr/>
        </p:nvGraphicFramePr>
        <p:xfrm>
          <a:off x="490280" y="2095972"/>
          <a:ext cx="11489683" cy="476520"/>
        </p:xfrm>
        <a:graphic>
          <a:graphicData uri="http://schemas.openxmlformats.org/drawingml/2006/table">
            <a:tbl>
              <a:tblPr firstRow="1" bandRow="1">
                <a:tableStyleId>{2D5ABB26-0587-4C30-8999-92F81FD0307C}</a:tableStyleId>
              </a:tblPr>
              <a:tblGrid>
                <a:gridCol w="1572437">
                  <a:extLst>
                    <a:ext uri="{9D8B030D-6E8A-4147-A177-3AD203B41FA5}">
                      <a16:colId xmlns:a16="http://schemas.microsoft.com/office/drawing/2014/main" val="3810478611"/>
                    </a:ext>
                  </a:extLst>
                </a:gridCol>
                <a:gridCol w="9917246">
                  <a:extLst>
                    <a:ext uri="{9D8B030D-6E8A-4147-A177-3AD203B41FA5}">
                      <a16:colId xmlns:a16="http://schemas.microsoft.com/office/drawing/2014/main" val="3603085999"/>
                    </a:ext>
                  </a:extLst>
                </a:gridCol>
              </a:tblGrid>
              <a:tr h="216221">
                <a:tc>
                  <a:txBody>
                    <a:bodyPr/>
                    <a:lstStyle/>
                    <a:p>
                      <a:r>
                        <a:rPr kumimoji="1" lang="ja-JP" altLang="en-US" sz="800" dirty="0">
                          <a:latin typeface="ＭＳ Ｐゴシック" panose="020B0600070205080204" pitchFamily="50" charset="-128"/>
                          <a:ea typeface="ＭＳ Ｐゴシック" panose="020B0600070205080204" pitchFamily="50" charset="-128"/>
                        </a:rPr>
                        <a:t>長期目標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800" dirty="0">
                          <a:latin typeface="HG教科書体" panose="02020609000000000000" pitchFamily="17" charset="-128"/>
                          <a:ea typeface="HG教科書体" panose="02020609000000000000" pitchFamily="17" charset="-128"/>
                        </a:rPr>
                        <a:t>①一般就労をする。　②健康に配慮し</a:t>
                      </a:r>
                      <a:r>
                        <a:rPr kumimoji="1" lang="en-US" altLang="ja-JP" sz="800" dirty="0">
                          <a:latin typeface="HG教科書体" panose="02020609000000000000" pitchFamily="17" charset="-128"/>
                          <a:ea typeface="HG教科書体" panose="02020609000000000000" pitchFamily="17" charset="-128"/>
                        </a:rPr>
                        <a:t>20kg</a:t>
                      </a:r>
                      <a:r>
                        <a:rPr kumimoji="1" lang="ja-JP" altLang="en-US" sz="800" dirty="0">
                          <a:latin typeface="HG教科書体" panose="02020609000000000000" pitchFamily="17" charset="-128"/>
                          <a:ea typeface="HG教科書体" panose="02020609000000000000" pitchFamily="17" charset="-128"/>
                        </a:rPr>
                        <a:t>減量する。　③一人で生活ができる程度の家事を覚える。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90863326"/>
                  </a:ext>
                </a:extLst>
              </a:tr>
              <a:tr h="260299">
                <a:tc>
                  <a:txBody>
                    <a:bodyPr/>
                    <a:lstStyle/>
                    <a:p>
                      <a:r>
                        <a:rPr kumimoji="1" lang="ja-JP" altLang="en-US" sz="800" dirty="0">
                          <a:latin typeface="ＭＳ Ｐゴシック" panose="020B0600070205080204" pitchFamily="50" charset="-128"/>
                          <a:ea typeface="ＭＳ Ｐゴシック" panose="020B0600070205080204" pitchFamily="50" charset="-128"/>
                        </a:rPr>
                        <a:t>短期目標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800" dirty="0">
                          <a:latin typeface="HG教科書体" panose="02020609000000000000" pitchFamily="17" charset="-128"/>
                          <a:ea typeface="HG教科書体" panose="02020609000000000000" pitchFamily="17" charset="-128"/>
                        </a:rPr>
                        <a:t>①雇用されてから働くという経験をすることで、社会人としてのマナーを習得する。　②関係機関から求人情報を得て、企業見学をする。　③自宅での役割を担うことで、家族と協力して生活する。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8529560"/>
                  </a:ext>
                </a:extLst>
              </a:tr>
            </a:tbl>
          </a:graphicData>
        </a:graphic>
      </p:graphicFrame>
      <p:graphicFrame>
        <p:nvGraphicFramePr>
          <p:cNvPr id="18" name="表 18">
            <a:extLst>
              <a:ext uri="{FF2B5EF4-FFF2-40B4-BE49-F238E27FC236}">
                <a16:creationId xmlns:a16="http://schemas.microsoft.com/office/drawing/2014/main" id="{EE707CE9-164F-9752-B07F-03C02571061D}"/>
              </a:ext>
            </a:extLst>
          </p:cNvPr>
          <p:cNvGraphicFramePr>
            <a:graphicFrameLocks noGrp="1"/>
          </p:cNvGraphicFramePr>
          <p:nvPr>
            <p:extLst>
              <p:ext uri="{D42A27DB-BD31-4B8C-83A1-F6EECF244321}">
                <p14:modId xmlns:p14="http://schemas.microsoft.com/office/powerpoint/2010/main" val="387759961"/>
              </p:ext>
            </p:extLst>
          </p:nvPr>
        </p:nvGraphicFramePr>
        <p:xfrm>
          <a:off x="225286" y="2628959"/>
          <a:ext cx="11754680" cy="4170138"/>
        </p:xfrm>
        <a:graphic>
          <a:graphicData uri="http://schemas.openxmlformats.org/drawingml/2006/table">
            <a:tbl>
              <a:tblPr firstRow="1" bandRow="1">
                <a:tableStyleId>{5940675A-B579-460E-94D1-54222C63F5DA}</a:tableStyleId>
              </a:tblPr>
              <a:tblGrid>
                <a:gridCol w="268010">
                  <a:extLst>
                    <a:ext uri="{9D8B030D-6E8A-4147-A177-3AD203B41FA5}">
                      <a16:colId xmlns:a16="http://schemas.microsoft.com/office/drawing/2014/main" val="2196456922"/>
                    </a:ext>
                  </a:extLst>
                </a:gridCol>
                <a:gridCol w="2013930">
                  <a:extLst>
                    <a:ext uri="{9D8B030D-6E8A-4147-A177-3AD203B41FA5}">
                      <a16:colId xmlns:a16="http://schemas.microsoft.com/office/drawing/2014/main" val="724344087"/>
                    </a:ext>
                  </a:extLst>
                </a:gridCol>
                <a:gridCol w="1172497">
                  <a:extLst>
                    <a:ext uri="{9D8B030D-6E8A-4147-A177-3AD203B41FA5}">
                      <a16:colId xmlns:a16="http://schemas.microsoft.com/office/drawing/2014/main" val="4021379510"/>
                    </a:ext>
                  </a:extLst>
                </a:gridCol>
                <a:gridCol w="486696">
                  <a:extLst>
                    <a:ext uri="{9D8B030D-6E8A-4147-A177-3AD203B41FA5}">
                      <a16:colId xmlns:a16="http://schemas.microsoft.com/office/drawing/2014/main" val="773044156"/>
                    </a:ext>
                  </a:extLst>
                </a:gridCol>
                <a:gridCol w="862781">
                  <a:extLst>
                    <a:ext uri="{9D8B030D-6E8A-4147-A177-3AD203B41FA5}">
                      <a16:colId xmlns:a16="http://schemas.microsoft.com/office/drawing/2014/main" val="3379427199"/>
                    </a:ext>
                  </a:extLst>
                </a:gridCol>
                <a:gridCol w="2286000">
                  <a:extLst>
                    <a:ext uri="{9D8B030D-6E8A-4147-A177-3AD203B41FA5}">
                      <a16:colId xmlns:a16="http://schemas.microsoft.com/office/drawing/2014/main" val="2220987484"/>
                    </a:ext>
                  </a:extLst>
                </a:gridCol>
                <a:gridCol w="833284">
                  <a:extLst>
                    <a:ext uri="{9D8B030D-6E8A-4147-A177-3AD203B41FA5}">
                      <a16:colId xmlns:a16="http://schemas.microsoft.com/office/drawing/2014/main" val="3739687628"/>
                    </a:ext>
                  </a:extLst>
                </a:gridCol>
                <a:gridCol w="1769806">
                  <a:extLst>
                    <a:ext uri="{9D8B030D-6E8A-4147-A177-3AD203B41FA5}">
                      <a16:colId xmlns:a16="http://schemas.microsoft.com/office/drawing/2014/main" val="3984522084"/>
                    </a:ext>
                  </a:extLst>
                </a:gridCol>
                <a:gridCol w="538316">
                  <a:extLst>
                    <a:ext uri="{9D8B030D-6E8A-4147-A177-3AD203B41FA5}">
                      <a16:colId xmlns:a16="http://schemas.microsoft.com/office/drawing/2014/main" val="2467039440"/>
                    </a:ext>
                  </a:extLst>
                </a:gridCol>
                <a:gridCol w="1523360">
                  <a:extLst>
                    <a:ext uri="{9D8B030D-6E8A-4147-A177-3AD203B41FA5}">
                      <a16:colId xmlns:a16="http://schemas.microsoft.com/office/drawing/2014/main" val="2313273073"/>
                    </a:ext>
                  </a:extLst>
                </a:gridCol>
              </a:tblGrid>
              <a:tr h="213732">
                <a:tc rowSpan="2">
                  <a:txBody>
                    <a:bodyPr/>
                    <a:lstStyle/>
                    <a:p>
                      <a:pPr algn="ctr"/>
                      <a:r>
                        <a:rPr kumimoji="1" lang="ja-JP" altLang="en-US" sz="600" dirty="0">
                          <a:latin typeface="ＭＳ Ｐゴシック" panose="020B0600070205080204" pitchFamily="50" charset="-128"/>
                          <a:ea typeface="ＭＳ Ｐゴシック" panose="020B0600070205080204" pitchFamily="50" charset="-128"/>
                        </a:rPr>
                        <a:t>優先順位</a:t>
                      </a:r>
                    </a:p>
                  </a:txBody>
                  <a:tcPr vert="eaVert" anchor="ctr"/>
                </a:tc>
                <a:tc rowSpan="2">
                  <a:txBody>
                    <a:bodyPr/>
                    <a:lstStyle/>
                    <a:p>
                      <a:pPr algn="ctr"/>
                      <a:r>
                        <a:rPr kumimoji="1" lang="ja-JP" altLang="en-US" sz="800" dirty="0">
                          <a:latin typeface="ＭＳ Ｐゴシック" panose="020B0600070205080204" pitchFamily="50" charset="-128"/>
                          <a:ea typeface="ＭＳ Ｐゴシック" panose="020B0600070205080204" pitchFamily="50" charset="-128"/>
                        </a:rPr>
                        <a:t>解決すべき課題</a:t>
                      </a:r>
                      <a:endParaRPr kumimoji="1" lang="en-US" altLang="ja-JP" sz="800" dirty="0">
                        <a:latin typeface="ＭＳ Ｐゴシック" panose="020B0600070205080204" pitchFamily="50" charset="-128"/>
                        <a:ea typeface="ＭＳ Ｐゴシック" panose="020B0600070205080204" pitchFamily="50" charset="-128"/>
                      </a:endParaRPr>
                    </a:p>
                    <a:p>
                      <a:pPr algn="ctr"/>
                      <a:r>
                        <a:rPr kumimoji="1" lang="ja-JP" altLang="en-US" sz="800" dirty="0">
                          <a:latin typeface="ＭＳ Ｐゴシック" panose="020B0600070205080204" pitchFamily="50" charset="-128"/>
                          <a:ea typeface="ＭＳ Ｐゴシック" panose="020B0600070205080204" pitchFamily="50" charset="-128"/>
                        </a:rPr>
                        <a:t>（本人のニーズ）</a:t>
                      </a:r>
                    </a:p>
                  </a:txBody>
                  <a:tcPr anchor="ctr"/>
                </a:tc>
                <a:tc rowSpan="2">
                  <a:txBody>
                    <a:bodyPr/>
                    <a:lstStyle/>
                    <a:p>
                      <a:pPr algn="ctr"/>
                      <a:r>
                        <a:rPr kumimoji="1" lang="ja-JP" altLang="en-US" sz="800" dirty="0">
                          <a:latin typeface="ＭＳ Ｐゴシック" panose="020B0600070205080204" pitchFamily="50" charset="-128"/>
                          <a:ea typeface="ＭＳ Ｐゴシック" panose="020B0600070205080204" pitchFamily="50" charset="-128"/>
                        </a:rPr>
                        <a:t>支援目標</a:t>
                      </a:r>
                    </a:p>
                  </a:txBody>
                  <a:tcPr anchor="ctr"/>
                </a:tc>
                <a:tc rowSpan="2">
                  <a:txBody>
                    <a:bodyPr/>
                    <a:lstStyle/>
                    <a:p>
                      <a:pPr algn="ctr"/>
                      <a:r>
                        <a:rPr kumimoji="1" lang="ja-JP" altLang="en-US" sz="800" dirty="0">
                          <a:latin typeface="ＭＳ Ｐゴシック" panose="020B0600070205080204" pitchFamily="50" charset="-128"/>
                          <a:ea typeface="ＭＳ Ｐゴシック" panose="020B0600070205080204" pitchFamily="50" charset="-128"/>
                        </a:rPr>
                        <a:t>達成</a:t>
                      </a:r>
                      <a:endParaRPr kumimoji="1" lang="en-US" altLang="ja-JP" sz="800" dirty="0">
                        <a:latin typeface="ＭＳ Ｐゴシック" panose="020B0600070205080204" pitchFamily="50" charset="-128"/>
                        <a:ea typeface="ＭＳ Ｐゴシック" panose="020B0600070205080204" pitchFamily="50" charset="-128"/>
                      </a:endParaRPr>
                    </a:p>
                    <a:p>
                      <a:pPr algn="ctr"/>
                      <a:r>
                        <a:rPr kumimoji="1" lang="ja-JP" altLang="en-US" sz="800" dirty="0">
                          <a:latin typeface="ＭＳ Ｐゴシック" panose="020B0600070205080204" pitchFamily="50" charset="-128"/>
                          <a:ea typeface="ＭＳ Ｐゴシック" panose="020B0600070205080204" pitchFamily="50" charset="-128"/>
                        </a:rPr>
                        <a:t>時期</a:t>
                      </a:r>
                    </a:p>
                  </a:txBody>
                  <a:tcPr anchor="ctr"/>
                </a:tc>
                <a:tc gridSpan="3">
                  <a:txBody>
                    <a:bodyPr/>
                    <a:lstStyle/>
                    <a:p>
                      <a:pPr algn="ctr"/>
                      <a:r>
                        <a:rPr kumimoji="1" lang="ja-JP" altLang="en-US" sz="800" dirty="0">
                          <a:latin typeface="ＭＳ Ｐゴシック" panose="020B0600070205080204" pitchFamily="50" charset="-128"/>
                          <a:ea typeface="ＭＳ Ｐゴシック" panose="020B0600070205080204" pitchFamily="50" charset="-128"/>
                        </a:rPr>
                        <a:t>福祉サービス等</a:t>
                      </a:r>
                    </a:p>
                  </a:txBody>
                  <a:tcPr/>
                </a:tc>
                <a:tc hMerge="1">
                  <a:txBody>
                    <a:bodyPr/>
                    <a:lstStyle/>
                    <a:p>
                      <a:endParaRPr kumimoji="1" lang="ja-JP" altLang="en-US" sz="800" dirty="0">
                        <a:latin typeface="ＭＳ Ｐゴシック" panose="020B0600070205080204" pitchFamily="50" charset="-128"/>
                        <a:ea typeface="ＭＳ Ｐゴシック" panose="020B0600070205080204" pitchFamily="50" charset="-128"/>
                      </a:endParaRPr>
                    </a:p>
                  </a:txBody>
                  <a:tcPr/>
                </a:tc>
                <a:tc hMerge="1">
                  <a:txBody>
                    <a:bodyPr/>
                    <a:lstStyle/>
                    <a:p>
                      <a:endParaRPr kumimoji="1" lang="ja-JP" altLang="en-US" sz="800" dirty="0">
                        <a:latin typeface="ＭＳ Ｐゴシック" panose="020B0600070205080204" pitchFamily="50" charset="-128"/>
                        <a:ea typeface="ＭＳ Ｐゴシック" panose="020B0600070205080204" pitchFamily="50" charset="-128"/>
                      </a:endParaRPr>
                    </a:p>
                  </a:txBody>
                  <a:tcPr/>
                </a:tc>
                <a:tc rowSpan="2">
                  <a:txBody>
                    <a:bodyPr/>
                    <a:lstStyle/>
                    <a:p>
                      <a:pPr algn="ctr"/>
                      <a:r>
                        <a:rPr kumimoji="1" lang="ja-JP" altLang="en-US" sz="800" dirty="0">
                          <a:latin typeface="ＭＳ Ｐゴシック" panose="020B0600070205080204" pitchFamily="50" charset="-128"/>
                          <a:ea typeface="ＭＳ Ｐゴシック" panose="020B0600070205080204" pitchFamily="50" charset="-128"/>
                        </a:rPr>
                        <a:t>問題解決のための</a:t>
                      </a:r>
                      <a:endParaRPr kumimoji="1" lang="en-US" altLang="ja-JP" sz="800" dirty="0">
                        <a:latin typeface="ＭＳ Ｐゴシック" panose="020B0600070205080204" pitchFamily="50" charset="-128"/>
                        <a:ea typeface="ＭＳ Ｐゴシック" panose="020B0600070205080204" pitchFamily="50" charset="-128"/>
                      </a:endParaRPr>
                    </a:p>
                    <a:p>
                      <a:pPr algn="ctr"/>
                      <a:r>
                        <a:rPr kumimoji="1" lang="ja-JP" altLang="en-US" sz="800" dirty="0">
                          <a:latin typeface="ＭＳ Ｐゴシック" panose="020B0600070205080204" pitchFamily="50" charset="-128"/>
                          <a:ea typeface="ＭＳ Ｐゴシック" panose="020B0600070205080204" pitchFamily="50" charset="-128"/>
                        </a:rPr>
                        <a:t>本人の役割</a:t>
                      </a:r>
                    </a:p>
                  </a:txBody>
                  <a:tcPr anchor="ctr"/>
                </a:tc>
                <a:tc rowSpan="2">
                  <a:txBody>
                    <a:bodyPr/>
                    <a:lstStyle/>
                    <a:p>
                      <a:pPr algn="ctr"/>
                      <a:r>
                        <a:rPr kumimoji="1" lang="ja-JP" altLang="en-US" sz="800" dirty="0">
                          <a:latin typeface="ＭＳ Ｐゴシック" panose="020B0600070205080204" pitchFamily="50" charset="-128"/>
                          <a:ea typeface="ＭＳ Ｐゴシック" panose="020B0600070205080204" pitchFamily="50" charset="-128"/>
                        </a:rPr>
                        <a:t>評価</a:t>
                      </a:r>
                      <a:endParaRPr kumimoji="1" lang="en-US" altLang="ja-JP" sz="800" dirty="0">
                        <a:latin typeface="ＭＳ Ｐゴシック" panose="020B0600070205080204" pitchFamily="50" charset="-128"/>
                        <a:ea typeface="ＭＳ Ｐゴシック" panose="020B0600070205080204" pitchFamily="50" charset="-128"/>
                      </a:endParaRPr>
                    </a:p>
                    <a:p>
                      <a:pPr algn="ctr"/>
                      <a:r>
                        <a:rPr kumimoji="1" lang="ja-JP" altLang="en-US" sz="800" dirty="0">
                          <a:latin typeface="ＭＳ Ｐゴシック" panose="020B0600070205080204" pitchFamily="50" charset="-128"/>
                          <a:ea typeface="ＭＳ Ｐゴシック" panose="020B0600070205080204" pitchFamily="50" charset="-128"/>
                        </a:rPr>
                        <a:t>時期</a:t>
                      </a:r>
                    </a:p>
                  </a:txBody>
                  <a:tcPr anchor="ctr"/>
                </a:tc>
                <a:tc rowSpan="2">
                  <a:txBody>
                    <a:bodyPr/>
                    <a:lstStyle/>
                    <a:p>
                      <a:pPr algn="ctr"/>
                      <a:r>
                        <a:rPr kumimoji="1" lang="ja-JP" altLang="en-US" sz="800" dirty="0">
                          <a:latin typeface="ＭＳ Ｐゴシック" panose="020B0600070205080204" pitchFamily="50" charset="-128"/>
                          <a:ea typeface="ＭＳ Ｐゴシック" panose="020B0600070205080204" pitchFamily="50" charset="-128"/>
                        </a:rPr>
                        <a:t>その他留意事項</a:t>
                      </a:r>
                    </a:p>
                  </a:txBody>
                  <a:tcPr anchor="ctr"/>
                </a:tc>
                <a:extLst>
                  <a:ext uri="{0D108BD9-81ED-4DB2-BD59-A6C34878D82A}">
                    <a16:rowId xmlns:a16="http://schemas.microsoft.com/office/drawing/2014/main" val="16286459"/>
                  </a:ext>
                </a:extLst>
              </a:tr>
              <a:tr h="0">
                <a:tc vMerge="1">
                  <a:txBody>
                    <a:bodyPr/>
                    <a:lstStyle/>
                    <a:p>
                      <a:endParaRPr kumimoji="1" lang="ja-JP" altLang="en-US" sz="800" dirty="0">
                        <a:latin typeface="ＭＳ Ｐゴシック" panose="020B0600070205080204" pitchFamily="50" charset="-128"/>
                        <a:ea typeface="ＭＳ Ｐゴシック" panose="020B0600070205080204" pitchFamily="50" charset="-128"/>
                      </a:endParaRPr>
                    </a:p>
                  </a:txBody>
                  <a:tcPr/>
                </a:tc>
                <a:tc vMerge="1">
                  <a:txBody>
                    <a:bodyPr/>
                    <a:lstStyle/>
                    <a:p>
                      <a:endParaRPr kumimoji="1" lang="ja-JP" altLang="en-US" sz="800" dirty="0">
                        <a:latin typeface="ＭＳ Ｐゴシック" panose="020B0600070205080204" pitchFamily="50" charset="-128"/>
                        <a:ea typeface="ＭＳ Ｐゴシック" panose="020B0600070205080204" pitchFamily="50" charset="-128"/>
                      </a:endParaRPr>
                    </a:p>
                  </a:txBody>
                  <a:tcPr/>
                </a:tc>
                <a:tc vMerge="1">
                  <a:txBody>
                    <a:bodyPr/>
                    <a:lstStyle/>
                    <a:p>
                      <a:endParaRPr kumimoji="1" lang="ja-JP" altLang="en-US" sz="800" dirty="0">
                        <a:latin typeface="ＭＳ Ｐゴシック" panose="020B0600070205080204" pitchFamily="50" charset="-128"/>
                        <a:ea typeface="ＭＳ Ｐゴシック" panose="020B0600070205080204" pitchFamily="50" charset="-128"/>
                      </a:endParaRPr>
                    </a:p>
                  </a:txBody>
                  <a:tcPr/>
                </a:tc>
                <a:tc vMerge="1">
                  <a:txBody>
                    <a:bodyPr/>
                    <a:lstStyle/>
                    <a:p>
                      <a:endParaRPr kumimoji="1" lang="ja-JP" altLang="en-US" sz="800" dirty="0">
                        <a:latin typeface="ＭＳ Ｐゴシック" panose="020B0600070205080204" pitchFamily="50" charset="-128"/>
                        <a:ea typeface="ＭＳ Ｐゴシック" panose="020B0600070205080204" pitchFamily="50" charset="-128"/>
                      </a:endParaRPr>
                    </a:p>
                  </a:txBody>
                  <a:tcPr/>
                </a:tc>
                <a:tc gridSpan="2">
                  <a:txBody>
                    <a:bodyPr/>
                    <a:lstStyle/>
                    <a:p>
                      <a:pPr algn="ctr"/>
                      <a:r>
                        <a:rPr kumimoji="1" lang="ja-JP" altLang="en-US" sz="800" dirty="0">
                          <a:latin typeface="ＭＳ Ｐゴシック" panose="020B0600070205080204" pitchFamily="50" charset="-128"/>
                          <a:ea typeface="ＭＳ Ｐゴシック" panose="020B0600070205080204" pitchFamily="50" charset="-128"/>
                        </a:rPr>
                        <a:t>種類・内容・量（頻度・時間）</a:t>
                      </a:r>
                    </a:p>
                  </a:txBody>
                  <a:tcPr anchor="ctr"/>
                </a:tc>
                <a:tc hMerge="1">
                  <a:txBody>
                    <a:bodyPr/>
                    <a:lstStyle/>
                    <a:p>
                      <a:endParaRPr kumimoji="1" lang="ja-JP" altLang="en-US" sz="800" dirty="0">
                        <a:latin typeface="ＭＳ Ｐゴシック" panose="020B0600070205080204" pitchFamily="50" charset="-128"/>
                        <a:ea typeface="ＭＳ Ｐゴシック" panose="020B0600070205080204" pitchFamily="50" charset="-128"/>
                      </a:endParaRPr>
                    </a:p>
                  </a:txBody>
                  <a:tcPr/>
                </a:tc>
                <a:tc>
                  <a:txBody>
                    <a:bodyPr/>
                    <a:lstStyle/>
                    <a:p>
                      <a:pPr algn="ctr"/>
                      <a:r>
                        <a:rPr kumimoji="1" lang="ja-JP" altLang="en-US" sz="600" dirty="0">
                          <a:latin typeface="ＭＳ Ｐゴシック" panose="020B0600070205080204" pitchFamily="50" charset="-128"/>
                          <a:ea typeface="ＭＳ Ｐゴシック" panose="020B0600070205080204" pitchFamily="50" charset="-128"/>
                        </a:rPr>
                        <a:t>提供事業者名</a:t>
                      </a:r>
                      <a:endParaRPr kumimoji="1" lang="en-US" altLang="ja-JP" sz="600" dirty="0">
                        <a:latin typeface="ＭＳ Ｐゴシック" panose="020B0600070205080204" pitchFamily="50" charset="-128"/>
                        <a:ea typeface="ＭＳ Ｐゴシック" panose="020B0600070205080204" pitchFamily="50" charset="-128"/>
                      </a:endParaRPr>
                    </a:p>
                    <a:p>
                      <a:pPr algn="ctr"/>
                      <a:r>
                        <a:rPr kumimoji="1" lang="ja-JP" altLang="en-US" sz="600" dirty="0">
                          <a:latin typeface="ＭＳ Ｐゴシック" panose="020B0600070205080204" pitchFamily="50" charset="-128"/>
                          <a:ea typeface="ＭＳ Ｐゴシック" panose="020B0600070205080204" pitchFamily="50" charset="-128"/>
                        </a:rPr>
                        <a:t>（担当者名・電話）</a:t>
                      </a:r>
                    </a:p>
                  </a:txBody>
                  <a:tcPr anchor="ctr"/>
                </a:tc>
                <a:tc vMerge="1">
                  <a:txBody>
                    <a:bodyPr/>
                    <a:lstStyle/>
                    <a:p>
                      <a:endParaRPr kumimoji="1" lang="ja-JP" altLang="en-US" sz="800" dirty="0">
                        <a:latin typeface="ＭＳ Ｐゴシック" panose="020B0600070205080204" pitchFamily="50" charset="-128"/>
                        <a:ea typeface="ＭＳ Ｐゴシック" panose="020B0600070205080204" pitchFamily="50" charset="-128"/>
                      </a:endParaRPr>
                    </a:p>
                  </a:txBody>
                  <a:tcPr/>
                </a:tc>
                <a:tc vMerge="1">
                  <a:txBody>
                    <a:bodyPr/>
                    <a:lstStyle/>
                    <a:p>
                      <a:endParaRPr kumimoji="1" lang="ja-JP" altLang="en-US" sz="800" dirty="0">
                        <a:latin typeface="ＭＳ Ｐゴシック" panose="020B0600070205080204" pitchFamily="50" charset="-128"/>
                        <a:ea typeface="ＭＳ Ｐゴシック" panose="020B0600070205080204" pitchFamily="50" charset="-128"/>
                      </a:endParaRPr>
                    </a:p>
                  </a:txBody>
                  <a:tcPr/>
                </a:tc>
                <a:tc vMerge="1">
                  <a:txBody>
                    <a:bodyPr/>
                    <a:lstStyle/>
                    <a:p>
                      <a:endParaRPr kumimoji="1" lang="ja-JP" altLang="en-US" sz="800" dirty="0">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2957370392"/>
                  </a:ext>
                </a:extLst>
              </a:tr>
              <a:tr h="779160">
                <a:tc>
                  <a:txBody>
                    <a:bodyPr/>
                    <a:lstStyle/>
                    <a:p>
                      <a:pPr algn="ctr"/>
                      <a:r>
                        <a:rPr kumimoji="1" lang="en-US" altLang="ja-JP" sz="800" dirty="0">
                          <a:latin typeface="ＭＳ Ｐゴシック" panose="020B0600070205080204" pitchFamily="50" charset="-128"/>
                          <a:ea typeface="ＭＳ Ｐゴシック" panose="020B0600070205080204" pitchFamily="50" charset="-128"/>
                        </a:rPr>
                        <a:t>1</a:t>
                      </a:r>
                      <a:endParaRPr kumimoji="1" lang="ja-JP" altLang="en-US" sz="800" dirty="0">
                        <a:latin typeface="ＭＳ Ｐゴシック" panose="020B0600070205080204" pitchFamily="50" charset="-128"/>
                        <a:ea typeface="ＭＳ Ｐゴシック" panose="020B0600070205080204" pitchFamily="50" charset="-128"/>
                      </a:endParaRPr>
                    </a:p>
                  </a:txBody>
                  <a:tcPr vert="eaVert" anchor="ctr"/>
                </a:tc>
                <a:tc>
                  <a:txBody>
                    <a:bodyPr/>
                    <a:lstStyle/>
                    <a:p>
                      <a:r>
                        <a:rPr kumimoji="1" lang="en-US" altLang="ja-JP" sz="700" dirty="0">
                          <a:latin typeface="HG教科書体" panose="02020609000000000000" pitchFamily="17" charset="-128"/>
                          <a:ea typeface="HG教科書体" panose="02020609000000000000" pitchFamily="17" charset="-128"/>
                        </a:rPr>
                        <a:t>(</a:t>
                      </a:r>
                      <a:r>
                        <a:rPr kumimoji="1" lang="ja-JP" altLang="en-US" sz="700" dirty="0">
                          <a:latin typeface="HG教科書体" panose="02020609000000000000" pitchFamily="17" charset="-128"/>
                          <a:ea typeface="HG教科書体" panose="02020609000000000000" pitchFamily="17" charset="-128"/>
                        </a:rPr>
                        <a:t>本人</a:t>
                      </a:r>
                      <a:r>
                        <a:rPr kumimoji="1" lang="en-US" altLang="ja-JP" sz="700" dirty="0">
                          <a:latin typeface="HG教科書体" panose="02020609000000000000" pitchFamily="17" charset="-128"/>
                          <a:ea typeface="HG教科書体" panose="02020609000000000000" pitchFamily="17" charset="-128"/>
                        </a:rPr>
                        <a:t>)A</a:t>
                      </a:r>
                      <a:r>
                        <a:rPr kumimoji="1" lang="ja-JP" altLang="en-US" sz="700" dirty="0">
                          <a:latin typeface="HG教科書体" panose="02020609000000000000" pitchFamily="17" charset="-128"/>
                          <a:ea typeface="HG教科書体" panose="02020609000000000000" pitchFamily="17" charset="-128"/>
                        </a:rPr>
                        <a:t>型では精肉工場での施設外就労をしたい。できればそこで雇ってもらいたい。自家用車で通勤したい。持ち物や薬の管理が難しく忘れてしまうことがある。</a:t>
                      </a:r>
                      <a:endParaRPr kumimoji="1" lang="en-US" altLang="ja-JP" sz="700" dirty="0">
                        <a:latin typeface="HG教科書体" panose="02020609000000000000" pitchFamily="17" charset="-128"/>
                        <a:ea typeface="HG教科書体" panose="02020609000000000000" pitchFamily="17" charset="-128"/>
                      </a:endParaRPr>
                    </a:p>
                    <a:p>
                      <a:r>
                        <a:rPr kumimoji="1" lang="ja-JP" altLang="en-US" sz="700" dirty="0">
                          <a:latin typeface="HG教科書体" panose="02020609000000000000" pitchFamily="17" charset="-128"/>
                          <a:ea typeface="HG教科書体" panose="02020609000000000000" pitchFamily="17" charset="-128"/>
                        </a:rPr>
                        <a:t>（父親）一人で生活できるだけの給料を稼いでもらいたい。</a:t>
                      </a:r>
                    </a:p>
                  </a:txBody>
                  <a:tcPr/>
                </a:tc>
                <a:tc>
                  <a:txBody>
                    <a:bodyPr/>
                    <a:lstStyle/>
                    <a:p>
                      <a:r>
                        <a:rPr kumimoji="1" lang="ja-JP" altLang="en-US" sz="700" dirty="0">
                          <a:latin typeface="HG教科書体" panose="02020609000000000000" pitchFamily="17" charset="-128"/>
                          <a:ea typeface="HG教科書体" panose="02020609000000000000" pitchFamily="17" charset="-128"/>
                        </a:rPr>
                        <a:t>・本人の特性に配慮しながら一般就労に向けた就労支援をする。</a:t>
                      </a:r>
                      <a:endParaRPr kumimoji="1" lang="en-US" altLang="ja-JP" sz="700" dirty="0">
                        <a:latin typeface="HG教科書体" panose="02020609000000000000" pitchFamily="17" charset="-128"/>
                        <a:ea typeface="HG教科書体" panose="02020609000000000000" pitchFamily="17" charset="-128"/>
                      </a:endParaRPr>
                    </a:p>
                    <a:p>
                      <a:r>
                        <a:rPr kumimoji="1" lang="ja-JP" altLang="en-US" sz="700" dirty="0">
                          <a:latin typeface="HG教科書体" panose="02020609000000000000" pitchFamily="17" charset="-128"/>
                          <a:ea typeface="HG教科書体" panose="02020609000000000000" pitchFamily="17" charset="-128"/>
                        </a:rPr>
                        <a:t>・本人の生活力の向上にも留意した支援を行う。</a:t>
                      </a:r>
                    </a:p>
                  </a:txBody>
                  <a:tcPr/>
                </a:tc>
                <a:tc>
                  <a:txBody>
                    <a:bodyPr/>
                    <a:lstStyle/>
                    <a:p>
                      <a:pPr algn="ctr"/>
                      <a:r>
                        <a:rPr kumimoji="1" lang="en-US" altLang="ja-JP" sz="700" dirty="0">
                          <a:latin typeface="HG教科書体" panose="02020609000000000000" pitchFamily="17" charset="-128"/>
                          <a:ea typeface="HG教科書体" panose="02020609000000000000" pitchFamily="17" charset="-128"/>
                        </a:rPr>
                        <a:t>12</a:t>
                      </a:r>
                      <a:r>
                        <a:rPr kumimoji="1" lang="ja-JP" altLang="en-US" sz="700" dirty="0">
                          <a:latin typeface="HG教科書体" panose="02020609000000000000" pitchFamily="17" charset="-128"/>
                          <a:ea typeface="HG教科書体" panose="02020609000000000000" pitchFamily="17" charset="-128"/>
                        </a:rPr>
                        <a:t>か月</a:t>
                      </a:r>
                    </a:p>
                  </a:txBody>
                  <a:tcPr anchor="ctr"/>
                </a:tc>
                <a:tc>
                  <a:txBody>
                    <a:bodyPr/>
                    <a:lstStyle/>
                    <a:p>
                      <a:pPr algn="ctr"/>
                      <a:r>
                        <a:rPr kumimoji="1" lang="ja-JP" altLang="en-US" sz="700" dirty="0">
                          <a:latin typeface="HG教科書体" panose="02020609000000000000" pitchFamily="17" charset="-128"/>
                          <a:ea typeface="HG教科書体" panose="02020609000000000000" pitchFamily="17" charset="-128"/>
                        </a:rPr>
                        <a:t>就労継続</a:t>
                      </a:r>
                      <a:endParaRPr kumimoji="1" lang="en-US" altLang="ja-JP" sz="700" dirty="0">
                        <a:latin typeface="HG教科書体" panose="02020609000000000000" pitchFamily="17" charset="-128"/>
                        <a:ea typeface="HG教科書体" panose="02020609000000000000" pitchFamily="17" charset="-128"/>
                      </a:endParaRPr>
                    </a:p>
                    <a:p>
                      <a:pPr algn="ctr"/>
                      <a:r>
                        <a:rPr kumimoji="1" lang="ja-JP" altLang="en-US" sz="700" dirty="0">
                          <a:latin typeface="HG教科書体" panose="02020609000000000000" pitchFamily="17" charset="-128"/>
                          <a:ea typeface="HG教科書体" panose="02020609000000000000" pitchFamily="17" charset="-128"/>
                        </a:rPr>
                        <a:t>支援</a:t>
                      </a:r>
                      <a:r>
                        <a:rPr kumimoji="1" lang="en-US" altLang="ja-JP" sz="700" dirty="0">
                          <a:latin typeface="HG教科書体" panose="02020609000000000000" pitchFamily="17" charset="-128"/>
                          <a:ea typeface="HG教科書体" panose="02020609000000000000" pitchFamily="17" charset="-128"/>
                        </a:rPr>
                        <a:t>A</a:t>
                      </a:r>
                      <a:r>
                        <a:rPr kumimoji="1" lang="ja-JP" altLang="en-US" sz="700" dirty="0">
                          <a:latin typeface="HG教科書体" panose="02020609000000000000" pitchFamily="17" charset="-128"/>
                          <a:ea typeface="HG教科書体" panose="02020609000000000000" pitchFamily="17" charset="-128"/>
                        </a:rPr>
                        <a:t>型</a:t>
                      </a:r>
                      <a:endParaRPr kumimoji="1" lang="en-US" altLang="ja-JP" sz="700" dirty="0">
                        <a:latin typeface="HG教科書体" panose="02020609000000000000" pitchFamily="17" charset="-128"/>
                        <a:ea typeface="HG教科書体" panose="02020609000000000000" pitchFamily="17" charset="-128"/>
                      </a:endParaRPr>
                    </a:p>
                    <a:p>
                      <a:pPr algn="ctr"/>
                      <a:r>
                        <a:rPr kumimoji="1" lang="ja-JP" altLang="en-US" sz="700" dirty="0">
                          <a:latin typeface="HG教科書体" panose="02020609000000000000" pitchFamily="17" charset="-128"/>
                          <a:ea typeface="HG教科書体" panose="02020609000000000000" pitchFamily="17" charset="-128"/>
                        </a:rPr>
                        <a:t>原則日数</a:t>
                      </a:r>
                      <a:endParaRPr kumimoji="1" lang="en-US" altLang="ja-JP" sz="700" dirty="0">
                        <a:latin typeface="HG教科書体" panose="02020609000000000000" pitchFamily="17" charset="-128"/>
                        <a:ea typeface="HG教科書体" panose="02020609000000000000" pitchFamily="17" charset="-128"/>
                      </a:endParaRPr>
                    </a:p>
                  </a:txBody>
                  <a:tcPr anchor="ctr"/>
                </a:tc>
                <a:tc>
                  <a:txBody>
                    <a:bodyPr/>
                    <a:lstStyle/>
                    <a:p>
                      <a:r>
                        <a:rPr kumimoji="1" lang="ja-JP" altLang="en-US" sz="700" dirty="0">
                          <a:latin typeface="HG教科書体" panose="02020609000000000000" pitchFamily="17" charset="-128"/>
                          <a:ea typeface="HG教科書体" panose="02020609000000000000" pitchFamily="17" charset="-128"/>
                        </a:rPr>
                        <a:t>・就労の支援</a:t>
                      </a:r>
                      <a:r>
                        <a:rPr kumimoji="1" lang="en-US" altLang="ja-JP" sz="700" dirty="0">
                          <a:latin typeface="HG教科書体" panose="02020609000000000000" pitchFamily="17" charset="-128"/>
                          <a:ea typeface="HG教科書体" panose="02020609000000000000" pitchFamily="17" charset="-128"/>
                        </a:rPr>
                        <a:t>(</a:t>
                      </a:r>
                      <a:r>
                        <a:rPr kumimoji="1" lang="ja-JP" altLang="en-US" sz="700" dirty="0">
                          <a:latin typeface="HG教科書体" panose="02020609000000000000" pitchFamily="17" charset="-128"/>
                          <a:ea typeface="HG教科書体" panose="02020609000000000000" pitchFamily="17" charset="-128"/>
                        </a:rPr>
                        <a:t>施設内清掃、厨房補助、精肉工場での施設外就労等</a:t>
                      </a:r>
                      <a:r>
                        <a:rPr kumimoji="1" lang="en-US" altLang="ja-JP" sz="700" dirty="0">
                          <a:latin typeface="HG教科書体" panose="02020609000000000000" pitchFamily="17" charset="-128"/>
                          <a:ea typeface="HG教科書体" panose="02020609000000000000" pitchFamily="17" charset="-128"/>
                        </a:rPr>
                        <a:t>)</a:t>
                      </a:r>
                    </a:p>
                    <a:p>
                      <a:r>
                        <a:rPr kumimoji="1" lang="ja-JP" altLang="en-US" sz="700" dirty="0">
                          <a:latin typeface="HG教科書体" panose="02020609000000000000" pitchFamily="17" charset="-128"/>
                          <a:ea typeface="HG教科書体" panose="02020609000000000000" pitchFamily="17" charset="-128"/>
                        </a:rPr>
                        <a:t>・就職の支援</a:t>
                      </a:r>
                      <a:r>
                        <a:rPr kumimoji="1" lang="en-US" altLang="ja-JP" sz="700" dirty="0">
                          <a:latin typeface="HG教科書体" panose="02020609000000000000" pitchFamily="17" charset="-128"/>
                          <a:ea typeface="HG教科書体" panose="02020609000000000000" pitchFamily="17" charset="-128"/>
                        </a:rPr>
                        <a:t>(</a:t>
                      </a:r>
                      <a:r>
                        <a:rPr kumimoji="1" lang="ja-JP" altLang="en-US" sz="700" dirty="0">
                          <a:latin typeface="HG教科書体" panose="02020609000000000000" pitchFamily="17" charset="-128"/>
                          <a:ea typeface="HG教科書体" panose="02020609000000000000" pitchFamily="17" charset="-128"/>
                        </a:rPr>
                        <a:t>求人情報の収集、関係機関や企業見学等の同行</a:t>
                      </a:r>
                      <a:r>
                        <a:rPr kumimoji="1" lang="en-US" altLang="ja-JP" sz="700" dirty="0">
                          <a:latin typeface="HG教科書体" panose="02020609000000000000" pitchFamily="17" charset="-128"/>
                          <a:ea typeface="HG教科書体" panose="02020609000000000000" pitchFamily="17" charset="-128"/>
                        </a:rPr>
                        <a:t>)</a:t>
                      </a:r>
                    </a:p>
                    <a:p>
                      <a:r>
                        <a:rPr kumimoji="1" lang="ja-JP" altLang="en-US" sz="700" dirty="0">
                          <a:latin typeface="HG教科書体" panose="02020609000000000000" pitchFamily="17" charset="-128"/>
                          <a:ea typeface="HG教科書体" panose="02020609000000000000" pitchFamily="17" charset="-128"/>
                        </a:rPr>
                        <a:t>・生活の支援</a:t>
                      </a:r>
                      <a:endParaRPr kumimoji="1" lang="en-US" altLang="ja-JP" sz="700" dirty="0">
                        <a:latin typeface="HG教科書体" panose="02020609000000000000" pitchFamily="17" charset="-128"/>
                        <a:ea typeface="HG教科書体" panose="02020609000000000000" pitchFamily="17" charset="-128"/>
                      </a:endParaRPr>
                    </a:p>
                    <a:p>
                      <a:r>
                        <a:rPr kumimoji="1" lang="ja-JP" altLang="en-US" sz="700" dirty="0">
                          <a:latin typeface="HG教科書体" panose="02020609000000000000" pitchFamily="17" charset="-128"/>
                          <a:ea typeface="HG教科書体" panose="02020609000000000000" pitchFamily="17" charset="-128"/>
                        </a:rPr>
                        <a:t>・相談、助言　等</a:t>
                      </a:r>
                      <a:endParaRPr kumimoji="1" lang="en-US" altLang="ja-JP" sz="700" dirty="0">
                        <a:latin typeface="HG教科書体" panose="02020609000000000000" pitchFamily="17" charset="-128"/>
                        <a:ea typeface="HG教科書体" panose="02020609000000000000" pitchFamily="17" charset="-128"/>
                      </a:endParaRPr>
                    </a:p>
                    <a:p>
                      <a:r>
                        <a:rPr kumimoji="1" lang="en-US" altLang="ja-JP" sz="700" dirty="0">
                          <a:latin typeface="HG教科書体" panose="02020609000000000000" pitchFamily="17" charset="-128"/>
                          <a:ea typeface="HG教科書体" panose="02020609000000000000" pitchFamily="17" charset="-128"/>
                        </a:rPr>
                        <a:t>5</a:t>
                      </a:r>
                      <a:r>
                        <a:rPr kumimoji="1" lang="ja-JP" altLang="en-US" sz="700" dirty="0">
                          <a:latin typeface="HG教科書体" panose="02020609000000000000" pitchFamily="17" charset="-128"/>
                          <a:ea typeface="HG教科書体" panose="02020609000000000000" pitchFamily="17" charset="-128"/>
                        </a:rPr>
                        <a:t>～</a:t>
                      </a:r>
                      <a:r>
                        <a:rPr kumimoji="1" lang="en-US" altLang="ja-JP" sz="700" dirty="0">
                          <a:latin typeface="HG教科書体" panose="02020609000000000000" pitchFamily="17" charset="-128"/>
                          <a:ea typeface="HG教科書体" panose="02020609000000000000" pitchFamily="17" charset="-128"/>
                        </a:rPr>
                        <a:t>6</a:t>
                      </a:r>
                      <a:r>
                        <a:rPr kumimoji="1" lang="ja-JP" altLang="en-US" sz="700" dirty="0">
                          <a:latin typeface="HG教科書体" panose="02020609000000000000" pitchFamily="17" charset="-128"/>
                          <a:ea typeface="HG教科書体" panose="02020609000000000000" pitchFamily="17" charset="-128"/>
                        </a:rPr>
                        <a:t>日</a:t>
                      </a:r>
                      <a:r>
                        <a:rPr kumimoji="1" lang="en-US" altLang="ja-JP" sz="700" dirty="0">
                          <a:latin typeface="HG教科書体" panose="02020609000000000000" pitchFamily="17" charset="-128"/>
                          <a:ea typeface="HG教科書体" panose="02020609000000000000" pitchFamily="17" charset="-128"/>
                        </a:rPr>
                        <a:t>/</a:t>
                      </a:r>
                      <a:r>
                        <a:rPr kumimoji="1" lang="ja-JP" altLang="en-US" sz="700" dirty="0">
                          <a:latin typeface="HG教科書体" panose="02020609000000000000" pitchFamily="17" charset="-128"/>
                          <a:ea typeface="HG教科書体" panose="02020609000000000000" pitchFamily="17" charset="-128"/>
                        </a:rPr>
                        <a:t>週</a:t>
                      </a:r>
                      <a:r>
                        <a:rPr kumimoji="1" lang="en-US" altLang="ja-JP" sz="700" dirty="0">
                          <a:latin typeface="HG教科書体" panose="02020609000000000000" pitchFamily="17" charset="-128"/>
                          <a:ea typeface="HG教科書体" panose="02020609000000000000" pitchFamily="17" charset="-128"/>
                        </a:rPr>
                        <a:t>(</a:t>
                      </a:r>
                      <a:r>
                        <a:rPr kumimoji="1" lang="ja-JP" altLang="en-US" sz="700" dirty="0">
                          <a:latin typeface="HG教科書体" panose="02020609000000000000" pitchFamily="17" charset="-128"/>
                          <a:ea typeface="HG教科書体" panose="02020609000000000000" pitchFamily="17" charset="-128"/>
                        </a:rPr>
                        <a:t>原則日数内</a:t>
                      </a:r>
                      <a:r>
                        <a:rPr kumimoji="1" lang="en-US" altLang="ja-JP" sz="700" dirty="0">
                          <a:latin typeface="HG教科書体" panose="02020609000000000000" pitchFamily="17" charset="-128"/>
                          <a:ea typeface="HG教科書体" panose="02020609000000000000" pitchFamily="17" charset="-128"/>
                        </a:rPr>
                        <a:t>)</a:t>
                      </a:r>
                      <a:endParaRPr kumimoji="1" lang="ja-JP" altLang="en-US" sz="700" dirty="0">
                        <a:latin typeface="HG教科書体" panose="02020609000000000000" pitchFamily="17" charset="-128"/>
                        <a:ea typeface="HG教科書体" panose="02020609000000000000" pitchFamily="17" charset="-128"/>
                      </a:endParaRPr>
                    </a:p>
                  </a:txBody>
                  <a:tcPr/>
                </a:tc>
                <a:tc>
                  <a:txBody>
                    <a:bodyPr/>
                    <a:lstStyle/>
                    <a:p>
                      <a:pPr algn="ctr"/>
                      <a:r>
                        <a:rPr kumimoji="1" lang="ja-JP" altLang="en-US" sz="700" dirty="0">
                          <a:latin typeface="HG教科書体" panose="02020609000000000000" pitchFamily="17" charset="-128"/>
                          <a:ea typeface="HG教科書体" panose="02020609000000000000" pitchFamily="17" charset="-128"/>
                        </a:rPr>
                        <a:t>〇</a:t>
                      </a:r>
                      <a:r>
                        <a:rPr kumimoji="1" lang="en-US" altLang="ja-JP" sz="700" dirty="0">
                          <a:latin typeface="HG教科書体" panose="02020609000000000000" pitchFamily="17" charset="-128"/>
                          <a:ea typeface="HG教科書体" panose="02020609000000000000" pitchFamily="17" charset="-128"/>
                        </a:rPr>
                        <a:t>×</a:t>
                      </a:r>
                      <a:r>
                        <a:rPr kumimoji="1" lang="ja-JP" altLang="en-US" sz="700" dirty="0">
                          <a:latin typeface="HG教科書体" panose="02020609000000000000" pitchFamily="17" charset="-128"/>
                          <a:ea typeface="HG教科書体" panose="02020609000000000000" pitchFamily="17" charset="-128"/>
                        </a:rPr>
                        <a:t>事業所</a:t>
                      </a:r>
                      <a:endParaRPr kumimoji="1" lang="en-US" altLang="ja-JP" sz="700" dirty="0">
                        <a:latin typeface="HG教科書体" panose="02020609000000000000" pitchFamily="17" charset="-128"/>
                        <a:ea typeface="HG教科書体" panose="02020609000000000000" pitchFamily="17" charset="-128"/>
                      </a:endParaRPr>
                    </a:p>
                    <a:p>
                      <a:pPr algn="ctr"/>
                      <a:r>
                        <a:rPr kumimoji="1" lang="ja-JP" altLang="en-US" sz="700" dirty="0">
                          <a:latin typeface="HG教科書体" panose="02020609000000000000" pitchFamily="17" charset="-128"/>
                          <a:ea typeface="HG教科書体" panose="02020609000000000000" pitchFamily="17" charset="-128"/>
                        </a:rPr>
                        <a:t>サービス</a:t>
                      </a:r>
                      <a:endParaRPr kumimoji="1" lang="en-US" altLang="ja-JP" sz="700" dirty="0">
                        <a:latin typeface="HG教科書体" panose="02020609000000000000" pitchFamily="17" charset="-128"/>
                        <a:ea typeface="HG教科書体" panose="02020609000000000000" pitchFamily="17" charset="-128"/>
                      </a:endParaRPr>
                    </a:p>
                    <a:p>
                      <a:pPr algn="ctr"/>
                      <a:r>
                        <a:rPr kumimoji="1" lang="ja-JP" altLang="en-US" sz="700" dirty="0">
                          <a:latin typeface="HG教科書体" panose="02020609000000000000" pitchFamily="17" charset="-128"/>
                          <a:ea typeface="HG教科書体" panose="02020609000000000000" pitchFamily="17" charset="-128"/>
                        </a:rPr>
                        <a:t>管理責任者</a:t>
                      </a:r>
                    </a:p>
                  </a:txBody>
                  <a:tcPr anchor="ctr"/>
                </a:tc>
                <a:tc>
                  <a:txBody>
                    <a:bodyPr/>
                    <a:lstStyle/>
                    <a:p>
                      <a:r>
                        <a:rPr kumimoji="1" lang="ja-JP" altLang="en-US" sz="700" dirty="0">
                          <a:latin typeface="HG教科書体" panose="02020609000000000000" pitchFamily="17" charset="-128"/>
                          <a:ea typeface="HG教科書体" panose="02020609000000000000" pitchFamily="17" charset="-128"/>
                        </a:rPr>
                        <a:t>・毎日仕事に通い、分からないことがある時は支援者に相談する。</a:t>
                      </a:r>
                      <a:endParaRPr kumimoji="1" lang="en-US" altLang="ja-JP" sz="700" dirty="0">
                        <a:latin typeface="HG教科書体" panose="02020609000000000000" pitchFamily="17" charset="-128"/>
                        <a:ea typeface="HG教科書体" panose="02020609000000000000" pitchFamily="17" charset="-128"/>
                      </a:endParaRPr>
                    </a:p>
                    <a:p>
                      <a:r>
                        <a:rPr kumimoji="1" lang="ja-JP" altLang="en-US" sz="700" dirty="0">
                          <a:latin typeface="HG教科書体" panose="02020609000000000000" pitchFamily="17" charset="-128"/>
                          <a:ea typeface="HG教科書体" panose="02020609000000000000" pitchFamily="17" charset="-128"/>
                        </a:rPr>
                        <a:t>・相手から聞いたことはメモする</a:t>
                      </a:r>
                    </a:p>
                  </a:txBody>
                  <a:tcPr/>
                </a:tc>
                <a:tc>
                  <a:txBody>
                    <a:bodyPr/>
                    <a:lstStyle/>
                    <a:p>
                      <a:pPr algn="ctr"/>
                      <a:r>
                        <a:rPr kumimoji="1" lang="en-US" altLang="ja-JP" sz="700" dirty="0">
                          <a:latin typeface="HG教科書体" panose="02020609000000000000" pitchFamily="17" charset="-128"/>
                          <a:ea typeface="HG教科書体" panose="02020609000000000000" pitchFamily="17" charset="-128"/>
                        </a:rPr>
                        <a:t>1</a:t>
                      </a:r>
                      <a:r>
                        <a:rPr kumimoji="1" lang="ja-JP" altLang="en-US" sz="700" dirty="0">
                          <a:latin typeface="HG教科書体" panose="02020609000000000000" pitchFamily="17" charset="-128"/>
                          <a:ea typeface="HG教科書体" panose="02020609000000000000" pitchFamily="17" charset="-128"/>
                        </a:rPr>
                        <a:t>か月</a:t>
                      </a:r>
                    </a:p>
                  </a:txBody>
                  <a:tcPr anchor="ctr"/>
                </a:tc>
                <a:tc>
                  <a:txBody>
                    <a:bodyPr/>
                    <a:lstStyle/>
                    <a:p>
                      <a:r>
                        <a:rPr kumimoji="1" lang="ja-JP" altLang="en-US" sz="700" dirty="0">
                          <a:latin typeface="HG教科書体" panose="02020609000000000000" pitchFamily="17" charset="-128"/>
                          <a:ea typeface="HG教科書体" panose="02020609000000000000" pitchFamily="17" charset="-128"/>
                        </a:rPr>
                        <a:t>・就労することで本人ができるようになったこと</a:t>
                      </a:r>
                      <a:r>
                        <a:rPr kumimoji="1" lang="en-US" altLang="ja-JP" sz="700" dirty="0">
                          <a:latin typeface="HG教科書体" panose="02020609000000000000" pitchFamily="17" charset="-128"/>
                          <a:ea typeface="HG教科書体" panose="02020609000000000000" pitchFamily="17" charset="-128"/>
                        </a:rPr>
                        <a:t>(</a:t>
                      </a:r>
                      <a:r>
                        <a:rPr kumimoji="1" lang="ja-JP" altLang="en-US" sz="700" dirty="0">
                          <a:latin typeface="HG教科書体" panose="02020609000000000000" pitchFamily="17" charset="-128"/>
                          <a:ea typeface="HG教科書体" panose="02020609000000000000" pitchFamily="17" charset="-128"/>
                        </a:rPr>
                        <a:t>掃除や食器洗い等</a:t>
                      </a:r>
                      <a:r>
                        <a:rPr kumimoji="1" lang="en-US" altLang="ja-JP" sz="700" dirty="0">
                          <a:latin typeface="HG教科書体" panose="02020609000000000000" pitchFamily="17" charset="-128"/>
                          <a:ea typeface="HG教科書体" panose="02020609000000000000" pitchFamily="17" charset="-128"/>
                        </a:rPr>
                        <a:t>)</a:t>
                      </a:r>
                      <a:r>
                        <a:rPr kumimoji="1" lang="ja-JP" altLang="en-US" sz="700" dirty="0">
                          <a:latin typeface="HG教科書体" panose="02020609000000000000" pitchFamily="17" charset="-128"/>
                          <a:ea typeface="HG教科書体" panose="02020609000000000000" pitchFamily="17" charset="-128"/>
                        </a:rPr>
                        <a:t>をご家族に伝えて自宅での家事につなげていく。</a:t>
                      </a:r>
                    </a:p>
                  </a:txBody>
                  <a:tcPr/>
                </a:tc>
                <a:extLst>
                  <a:ext uri="{0D108BD9-81ED-4DB2-BD59-A6C34878D82A}">
                    <a16:rowId xmlns:a16="http://schemas.microsoft.com/office/drawing/2014/main" val="1492165576"/>
                  </a:ext>
                </a:extLst>
              </a:tr>
              <a:tr h="478017">
                <a:tc rowSpan="2">
                  <a:txBody>
                    <a:bodyPr/>
                    <a:lstStyle/>
                    <a:p>
                      <a:pPr algn="ctr"/>
                      <a:r>
                        <a:rPr kumimoji="1" lang="en-US" altLang="ja-JP" sz="800" dirty="0">
                          <a:latin typeface="ＭＳ Ｐゴシック" panose="020B0600070205080204" pitchFamily="50" charset="-128"/>
                          <a:ea typeface="ＭＳ Ｐゴシック" panose="020B0600070205080204" pitchFamily="50" charset="-128"/>
                        </a:rPr>
                        <a:t>2</a:t>
                      </a:r>
                      <a:endParaRPr kumimoji="1" lang="ja-JP" altLang="en-US" sz="800" dirty="0">
                        <a:latin typeface="ＭＳ Ｐゴシック" panose="020B0600070205080204" pitchFamily="50" charset="-128"/>
                        <a:ea typeface="ＭＳ Ｐゴシック" panose="020B0600070205080204" pitchFamily="50" charset="-128"/>
                      </a:endParaRPr>
                    </a:p>
                  </a:txBody>
                  <a:tcPr vert="eaVert" anchor="ctr"/>
                </a:tc>
                <a:tc rowSpan="2">
                  <a:txBody>
                    <a:bodyPr/>
                    <a:lstStyle/>
                    <a:p>
                      <a:r>
                        <a:rPr kumimoji="1" lang="en-US" altLang="ja-JP" sz="700" dirty="0">
                          <a:latin typeface="HG教科書体" panose="02020609000000000000" pitchFamily="17" charset="-128"/>
                          <a:ea typeface="HG教科書体" panose="02020609000000000000" pitchFamily="17" charset="-128"/>
                        </a:rPr>
                        <a:t>(</a:t>
                      </a:r>
                      <a:r>
                        <a:rPr kumimoji="1" lang="ja-JP" altLang="en-US" sz="700" dirty="0">
                          <a:latin typeface="HG教科書体" panose="02020609000000000000" pitchFamily="17" charset="-128"/>
                          <a:ea typeface="HG教科書体" panose="02020609000000000000" pitchFamily="17" charset="-128"/>
                        </a:rPr>
                        <a:t>本人</a:t>
                      </a:r>
                      <a:r>
                        <a:rPr kumimoji="1" lang="en-US" altLang="ja-JP" sz="700" dirty="0">
                          <a:latin typeface="HG教科書体" panose="02020609000000000000" pitchFamily="17" charset="-128"/>
                          <a:ea typeface="HG教科書体" panose="02020609000000000000" pitchFamily="17" charset="-128"/>
                        </a:rPr>
                        <a:t>)</a:t>
                      </a:r>
                      <a:r>
                        <a:rPr kumimoji="1" lang="ja-JP" altLang="en-US" sz="700" dirty="0">
                          <a:latin typeface="HG教科書体" panose="02020609000000000000" pitchFamily="17" charset="-128"/>
                          <a:ea typeface="HG教科書体" panose="02020609000000000000" pitchFamily="17" charset="-128"/>
                        </a:rPr>
                        <a:t>将来は一般の企業で働きたい。障害者手帳は取りたくない。</a:t>
                      </a:r>
                    </a:p>
                  </a:txBody>
                  <a:tcPr/>
                </a:tc>
                <a:tc rowSpan="2">
                  <a:txBody>
                    <a:bodyPr/>
                    <a:lstStyle/>
                    <a:p>
                      <a:r>
                        <a:rPr kumimoji="1" lang="ja-JP" altLang="en-US" sz="700" dirty="0">
                          <a:latin typeface="HG教科書体" panose="02020609000000000000" pitchFamily="17" charset="-128"/>
                          <a:ea typeface="HG教科書体" panose="02020609000000000000" pitchFamily="17" charset="-128"/>
                        </a:rPr>
                        <a:t>・関係機関を連携しながら求人情報を提供する。</a:t>
                      </a:r>
                      <a:endParaRPr kumimoji="1" lang="en-US" altLang="ja-JP" sz="700" dirty="0">
                        <a:latin typeface="HG教科書体" panose="02020609000000000000" pitchFamily="17" charset="-128"/>
                        <a:ea typeface="HG教科書体" panose="02020609000000000000" pitchFamily="17" charset="-128"/>
                      </a:endParaRPr>
                    </a:p>
                    <a:p>
                      <a:r>
                        <a:rPr kumimoji="1" lang="ja-JP" altLang="en-US" sz="700" dirty="0">
                          <a:latin typeface="HG教科書体" panose="02020609000000000000" pitchFamily="17" charset="-128"/>
                          <a:ea typeface="HG教科書体" panose="02020609000000000000" pitchFamily="17" charset="-128"/>
                        </a:rPr>
                        <a:t>・職場見学や職場実習の機会を提供する。</a:t>
                      </a:r>
                    </a:p>
                  </a:txBody>
                  <a:tcPr/>
                </a:tc>
                <a:tc>
                  <a:txBody>
                    <a:bodyPr/>
                    <a:lstStyle/>
                    <a:p>
                      <a:pPr algn="ctr"/>
                      <a:r>
                        <a:rPr kumimoji="1" lang="en-US" altLang="ja-JP" sz="700" dirty="0">
                          <a:latin typeface="HG教科書体" panose="02020609000000000000" pitchFamily="17" charset="-128"/>
                          <a:ea typeface="HG教科書体" panose="02020609000000000000" pitchFamily="17" charset="-128"/>
                        </a:rPr>
                        <a:t>12</a:t>
                      </a:r>
                      <a:r>
                        <a:rPr kumimoji="1" lang="ja-JP" altLang="en-US" sz="700" dirty="0">
                          <a:latin typeface="HG教科書体" panose="02020609000000000000" pitchFamily="17" charset="-128"/>
                          <a:ea typeface="HG教科書体" panose="02020609000000000000" pitchFamily="17" charset="-128"/>
                        </a:rPr>
                        <a:t>か月</a:t>
                      </a:r>
                    </a:p>
                  </a:txBody>
                  <a:tcPr anchor="ctr"/>
                </a:tc>
                <a:tc>
                  <a:txBody>
                    <a:bodyPr/>
                    <a:lstStyle/>
                    <a:p>
                      <a:pPr algn="ctr"/>
                      <a:r>
                        <a:rPr kumimoji="1" lang="ja-JP" altLang="en-US" sz="700" dirty="0">
                          <a:latin typeface="HG教科書体" panose="02020609000000000000" pitchFamily="17" charset="-128"/>
                          <a:ea typeface="HG教科書体" panose="02020609000000000000" pitchFamily="17" charset="-128"/>
                        </a:rPr>
                        <a:t>障害者就業・</a:t>
                      </a:r>
                      <a:endParaRPr kumimoji="1" lang="en-US" altLang="ja-JP" sz="700" dirty="0">
                        <a:latin typeface="HG教科書体" panose="02020609000000000000" pitchFamily="17" charset="-128"/>
                        <a:ea typeface="HG教科書体" panose="02020609000000000000" pitchFamily="17" charset="-128"/>
                      </a:endParaRPr>
                    </a:p>
                    <a:p>
                      <a:pPr algn="ctr"/>
                      <a:r>
                        <a:rPr kumimoji="1" lang="ja-JP" altLang="en-US" sz="700" dirty="0">
                          <a:latin typeface="HG教科書体" panose="02020609000000000000" pitchFamily="17" charset="-128"/>
                          <a:ea typeface="HG教科書体" panose="02020609000000000000" pitchFamily="17" charset="-128"/>
                        </a:rPr>
                        <a:t>生活支援</a:t>
                      </a:r>
                      <a:endParaRPr kumimoji="1" lang="en-US" altLang="ja-JP" sz="700" dirty="0">
                        <a:latin typeface="HG教科書体" panose="02020609000000000000" pitchFamily="17" charset="-128"/>
                        <a:ea typeface="HG教科書体" panose="02020609000000000000" pitchFamily="17" charset="-128"/>
                      </a:endParaRPr>
                    </a:p>
                    <a:p>
                      <a:pPr algn="ctr"/>
                      <a:r>
                        <a:rPr kumimoji="1" lang="ja-JP" altLang="en-US" sz="700" dirty="0">
                          <a:latin typeface="HG教科書体" panose="02020609000000000000" pitchFamily="17" charset="-128"/>
                          <a:ea typeface="HG教科書体" panose="02020609000000000000" pitchFamily="17" charset="-128"/>
                        </a:rPr>
                        <a:t>センター</a:t>
                      </a:r>
                      <a:endParaRPr kumimoji="1" lang="en-US" altLang="ja-JP" sz="700" dirty="0">
                        <a:latin typeface="HG教科書体" panose="02020609000000000000" pitchFamily="17" charset="-128"/>
                        <a:ea typeface="HG教科書体" panose="02020609000000000000" pitchFamily="17" charset="-128"/>
                      </a:endParaRPr>
                    </a:p>
                    <a:p>
                      <a:pPr algn="ctr"/>
                      <a:r>
                        <a:rPr kumimoji="1" lang="ja-JP" altLang="en-US" sz="700" dirty="0">
                          <a:latin typeface="HG教科書体" panose="02020609000000000000" pitchFamily="17" charset="-128"/>
                          <a:ea typeface="HG教科書体" panose="02020609000000000000" pitchFamily="17" charset="-128"/>
                        </a:rPr>
                        <a:t>必要時</a:t>
                      </a:r>
                    </a:p>
                  </a:txBody>
                  <a:tcPr anchor="ctr"/>
                </a:tc>
                <a:tc>
                  <a:txBody>
                    <a:bodyPr/>
                    <a:lstStyle/>
                    <a:p>
                      <a:r>
                        <a:rPr kumimoji="1" lang="ja-JP" altLang="en-US" sz="700" dirty="0">
                          <a:latin typeface="HG教科書体" panose="02020609000000000000" pitchFamily="17" charset="-128"/>
                          <a:ea typeface="HG教科書体" panose="02020609000000000000" pitchFamily="17" charset="-128"/>
                        </a:rPr>
                        <a:t>・就業に関する相談支援</a:t>
                      </a:r>
                      <a:r>
                        <a:rPr kumimoji="1" lang="en-US" altLang="ja-JP" sz="700" dirty="0">
                          <a:latin typeface="HG教科書体" panose="02020609000000000000" pitchFamily="17" charset="-128"/>
                          <a:ea typeface="HG教科書体" panose="02020609000000000000" pitchFamily="17" charset="-128"/>
                        </a:rPr>
                        <a:t>(</a:t>
                      </a:r>
                      <a:r>
                        <a:rPr kumimoji="1" lang="ja-JP" altLang="en-US" sz="700" dirty="0">
                          <a:latin typeface="HG教科書体" panose="02020609000000000000" pitchFamily="17" charset="-128"/>
                          <a:ea typeface="HG教科書体" panose="02020609000000000000" pitchFamily="17" charset="-128"/>
                        </a:rPr>
                        <a:t>職場実習のあっせん、就職活動の支援、職場定着支援　等</a:t>
                      </a:r>
                      <a:r>
                        <a:rPr kumimoji="1" lang="en-US" altLang="ja-JP" sz="700" dirty="0">
                          <a:latin typeface="HG教科書体" panose="02020609000000000000" pitchFamily="17" charset="-128"/>
                          <a:ea typeface="HG教科書体" panose="02020609000000000000" pitchFamily="17" charset="-128"/>
                        </a:rPr>
                        <a:t>)</a:t>
                      </a:r>
                    </a:p>
                    <a:p>
                      <a:r>
                        <a:rPr kumimoji="1" lang="ja-JP" altLang="en-US" sz="700" dirty="0">
                          <a:latin typeface="HG教科書体" panose="02020609000000000000" pitchFamily="17" charset="-128"/>
                          <a:ea typeface="HG教科書体" panose="02020609000000000000" pitchFamily="17" charset="-128"/>
                        </a:rPr>
                        <a:t>・日常生活、地域生活に関する助言</a:t>
                      </a:r>
                      <a:endParaRPr kumimoji="1" lang="en-US" altLang="ja-JP" sz="700" dirty="0">
                        <a:latin typeface="HG教科書体" panose="02020609000000000000" pitchFamily="17" charset="-128"/>
                        <a:ea typeface="HG教科書体" panose="02020609000000000000" pitchFamily="17" charset="-128"/>
                      </a:endParaRPr>
                    </a:p>
                    <a:p>
                      <a:r>
                        <a:rPr kumimoji="1" lang="ja-JP" altLang="en-US" sz="700" dirty="0">
                          <a:latin typeface="HG教科書体" panose="02020609000000000000" pitchFamily="17" charset="-128"/>
                          <a:ea typeface="HG教科書体" panose="02020609000000000000" pitchFamily="17" charset="-128"/>
                        </a:rPr>
                        <a:t>・関係機関との連絡調整</a:t>
                      </a:r>
                    </a:p>
                  </a:txBody>
                  <a:tcPr/>
                </a:tc>
                <a:tc>
                  <a:txBody>
                    <a:bodyPr/>
                    <a:lstStyle/>
                    <a:p>
                      <a:pPr algn="ctr"/>
                      <a:r>
                        <a:rPr kumimoji="1" lang="ja-JP" altLang="en-US" sz="700" dirty="0">
                          <a:latin typeface="HG教科書体" panose="02020609000000000000" pitchFamily="17" charset="-128"/>
                          <a:ea typeface="HG教科書体" panose="02020609000000000000" pitchFamily="17" charset="-128"/>
                        </a:rPr>
                        <a:t>●■センター</a:t>
                      </a:r>
                      <a:endParaRPr kumimoji="1" lang="en-US" altLang="ja-JP" sz="700" dirty="0">
                        <a:latin typeface="HG教科書体" panose="02020609000000000000" pitchFamily="17" charset="-128"/>
                        <a:ea typeface="HG教科書体" panose="02020609000000000000" pitchFamily="17" charset="-128"/>
                      </a:endParaRPr>
                    </a:p>
                    <a:p>
                      <a:pPr algn="ctr"/>
                      <a:r>
                        <a:rPr kumimoji="1" lang="ja-JP" altLang="en-US" sz="700" dirty="0">
                          <a:latin typeface="HG教科書体" panose="02020609000000000000" pitchFamily="17" charset="-128"/>
                          <a:ea typeface="HG教科書体" panose="02020609000000000000" pitchFamily="17" charset="-128"/>
                        </a:rPr>
                        <a:t>就業支援担当</a:t>
                      </a:r>
                    </a:p>
                  </a:txBody>
                  <a:tcPr anchor="ctr"/>
                </a:tc>
                <a:tc rowSpan="2">
                  <a:txBody>
                    <a:bodyPr/>
                    <a:lstStyle/>
                    <a:p>
                      <a:r>
                        <a:rPr kumimoji="1" lang="ja-JP" altLang="en-US" sz="700" dirty="0">
                          <a:latin typeface="HG教科書体" panose="02020609000000000000" pitchFamily="17" charset="-128"/>
                          <a:ea typeface="HG教科書体" panose="02020609000000000000" pitchFamily="17" charset="-128"/>
                        </a:rPr>
                        <a:t>・</a:t>
                      </a:r>
                      <a:r>
                        <a:rPr kumimoji="1" lang="en-US" altLang="ja-JP" sz="700" dirty="0">
                          <a:latin typeface="HG教科書体" panose="02020609000000000000" pitchFamily="17" charset="-128"/>
                          <a:ea typeface="HG教科書体" panose="02020609000000000000" pitchFamily="17" charset="-128"/>
                        </a:rPr>
                        <a:t>A</a:t>
                      </a:r>
                      <a:r>
                        <a:rPr kumimoji="1" lang="ja-JP" altLang="en-US" sz="700" dirty="0">
                          <a:latin typeface="HG教科書体" panose="02020609000000000000" pitchFamily="17" charset="-128"/>
                          <a:ea typeface="HG教科書体" panose="02020609000000000000" pitchFamily="17" charset="-128"/>
                        </a:rPr>
                        <a:t>型の支援者と一緒に月に</a:t>
                      </a:r>
                      <a:r>
                        <a:rPr kumimoji="1" lang="en-US" altLang="ja-JP" sz="700" dirty="0">
                          <a:latin typeface="HG教科書体" panose="02020609000000000000" pitchFamily="17" charset="-128"/>
                          <a:ea typeface="HG教科書体" panose="02020609000000000000" pitchFamily="17" charset="-128"/>
                        </a:rPr>
                        <a:t>1</a:t>
                      </a:r>
                      <a:r>
                        <a:rPr kumimoji="1" lang="ja-JP" altLang="en-US" sz="700" dirty="0">
                          <a:latin typeface="HG教科書体" panose="02020609000000000000" pitchFamily="17" charset="-128"/>
                          <a:ea typeface="HG教科書体" panose="02020609000000000000" pitchFamily="17" charset="-128"/>
                        </a:rPr>
                        <a:t>回関係機関を訪問し、求人情報を得る。</a:t>
                      </a:r>
                      <a:endParaRPr kumimoji="1" lang="en-US" altLang="ja-JP" sz="700" dirty="0">
                        <a:latin typeface="HG教科書体" panose="02020609000000000000" pitchFamily="17" charset="-128"/>
                        <a:ea typeface="HG教科書体" panose="02020609000000000000" pitchFamily="17" charset="-128"/>
                      </a:endParaRPr>
                    </a:p>
                    <a:p>
                      <a:r>
                        <a:rPr kumimoji="1" lang="ja-JP" altLang="en-US" sz="700" dirty="0">
                          <a:latin typeface="HG教科書体" panose="02020609000000000000" pitchFamily="17" charset="-128"/>
                          <a:ea typeface="HG教科書体" panose="02020609000000000000" pitchFamily="17" charset="-128"/>
                        </a:rPr>
                        <a:t>・興味のある企業を支援者に伝える</a:t>
                      </a:r>
                    </a:p>
                  </a:txBody>
                  <a:tcPr/>
                </a:tc>
                <a:tc>
                  <a:txBody>
                    <a:bodyPr/>
                    <a:lstStyle/>
                    <a:p>
                      <a:pPr algn="ctr"/>
                      <a:r>
                        <a:rPr kumimoji="1" lang="en-US" altLang="ja-JP" sz="700" dirty="0">
                          <a:latin typeface="HG教科書体" panose="02020609000000000000" pitchFamily="17" charset="-128"/>
                          <a:ea typeface="HG教科書体" panose="02020609000000000000" pitchFamily="17" charset="-128"/>
                        </a:rPr>
                        <a:t>1</a:t>
                      </a:r>
                      <a:r>
                        <a:rPr kumimoji="1" lang="ja-JP" altLang="en-US" sz="700" dirty="0">
                          <a:latin typeface="HG教科書体" panose="02020609000000000000" pitchFamily="17" charset="-128"/>
                          <a:ea typeface="HG教科書体" panose="02020609000000000000" pitchFamily="17" charset="-128"/>
                        </a:rPr>
                        <a:t>か月</a:t>
                      </a:r>
                    </a:p>
                  </a:txBody>
                  <a:tcPr anchor="ctr"/>
                </a:tc>
                <a:tc rowSpan="2">
                  <a:txBody>
                    <a:bodyPr/>
                    <a:lstStyle/>
                    <a:p>
                      <a:r>
                        <a:rPr kumimoji="1" lang="ja-JP" altLang="en-US" sz="700" dirty="0">
                          <a:latin typeface="HG教科書体" panose="02020609000000000000" pitchFamily="17" charset="-128"/>
                          <a:ea typeface="HG教科書体" panose="02020609000000000000" pitchFamily="17" charset="-128"/>
                        </a:rPr>
                        <a:t>・一般雇用と障害者雇用の両方の求人情報を得る。</a:t>
                      </a:r>
                      <a:endParaRPr kumimoji="1" lang="en-US" altLang="ja-JP" sz="700" dirty="0">
                        <a:latin typeface="HG教科書体" panose="02020609000000000000" pitchFamily="17" charset="-128"/>
                        <a:ea typeface="HG教科書体" panose="02020609000000000000" pitchFamily="17" charset="-128"/>
                      </a:endParaRPr>
                    </a:p>
                    <a:p>
                      <a:r>
                        <a:rPr kumimoji="1" lang="ja-JP" altLang="en-US" sz="700" dirty="0">
                          <a:latin typeface="HG教科書体" panose="02020609000000000000" pitchFamily="17" charset="-128"/>
                          <a:ea typeface="HG教科書体" panose="02020609000000000000" pitchFamily="17" charset="-128"/>
                        </a:rPr>
                        <a:t>・企業見学や実習に行く際は</a:t>
                      </a:r>
                      <a:r>
                        <a:rPr kumimoji="1" lang="en-US" altLang="ja-JP" sz="700" dirty="0">
                          <a:latin typeface="HG教科書体" panose="02020609000000000000" pitchFamily="17" charset="-128"/>
                          <a:ea typeface="HG教科書体" panose="02020609000000000000" pitchFamily="17" charset="-128"/>
                        </a:rPr>
                        <a:t>A</a:t>
                      </a:r>
                      <a:r>
                        <a:rPr kumimoji="1" lang="ja-JP" altLang="en-US" sz="700" dirty="0">
                          <a:latin typeface="HG教科書体" panose="02020609000000000000" pitchFamily="17" charset="-128"/>
                          <a:ea typeface="HG教科書体" panose="02020609000000000000" pitchFamily="17" charset="-128"/>
                        </a:rPr>
                        <a:t>型支援者と地図等で場所を確認してから、自分の車で運転をして行く。</a:t>
                      </a:r>
                      <a:endParaRPr kumimoji="1" lang="en-US" altLang="ja-JP" sz="700" dirty="0">
                        <a:latin typeface="HG教科書体" panose="02020609000000000000" pitchFamily="17" charset="-128"/>
                        <a:ea typeface="HG教科書体" panose="02020609000000000000" pitchFamily="17" charset="-128"/>
                      </a:endParaRPr>
                    </a:p>
                    <a:p>
                      <a:r>
                        <a:rPr kumimoji="1" lang="ja-JP" altLang="en-US" sz="700" dirty="0">
                          <a:latin typeface="HG教科書体" panose="02020609000000000000" pitchFamily="17" charset="-128"/>
                          <a:ea typeface="HG教科書体" panose="02020609000000000000" pitchFamily="17" charset="-128"/>
                        </a:rPr>
                        <a:t>・一般雇用と障害者雇用それぞれのメリットを分かりやすく伝える。</a:t>
                      </a:r>
                    </a:p>
                  </a:txBody>
                  <a:tcPr/>
                </a:tc>
                <a:extLst>
                  <a:ext uri="{0D108BD9-81ED-4DB2-BD59-A6C34878D82A}">
                    <a16:rowId xmlns:a16="http://schemas.microsoft.com/office/drawing/2014/main" val="1835659564"/>
                  </a:ext>
                </a:extLst>
              </a:tr>
              <a:tr h="392994">
                <a:tc vMerge="1">
                  <a:txBody>
                    <a:bodyPr/>
                    <a:lstStyle/>
                    <a:p>
                      <a:pPr algn="ctr"/>
                      <a:endParaRPr kumimoji="1" lang="ja-JP" altLang="en-US" sz="800" dirty="0">
                        <a:latin typeface="ＭＳ Ｐゴシック" panose="020B0600070205080204" pitchFamily="50" charset="-128"/>
                        <a:ea typeface="ＭＳ Ｐゴシック" panose="020B0600070205080204" pitchFamily="50" charset="-128"/>
                      </a:endParaRPr>
                    </a:p>
                  </a:txBody>
                  <a:tcPr vert="eaVert" anchor="ctr"/>
                </a:tc>
                <a:tc vMerge="1">
                  <a:txBody>
                    <a:bodyPr/>
                    <a:lstStyle/>
                    <a:p>
                      <a:endParaRPr kumimoji="1" lang="ja-JP" altLang="en-US"/>
                    </a:p>
                  </a:txBody>
                  <a:tcPr/>
                </a:tc>
                <a:tc vMerge="1">
                  <a:txBody>
                    <a:bodyPr/>
                    <a:lstStyle/>
                    <a:p>
                      <a:endParaRPr kumimoji="1" lang="ja-JP" altLang="en-US"/>
                    </a:p>
                  </a:txBody>
                  <a:tcPr/>
                </a:tc>
                <a:tc>
                  <a:txBody>
                    <a:bodyPr/>
                    <a:lstStyle/>
                    <a:p>
                      <a:pPr algn="ctr"/>
                      <a:r>
                        <a:rPr kumimoji="1" lang="en-US" altLang="ja-JP" sz="700">
                          <a:latin typeface="HG教科書体" panose="02020609000000000000" pitchFamily="17" charset="-128"/>
                          <a:ea typeface="HG教科書体" panose="02020609000000000000" pitchFamily="17" charset="-128"/>
                        </a:rPr>
                        <a:t>12</a:t>
                      </a:r>
                      <a:r>
                        <a:rPr kumimoji="1" lang="ja-JP" altLang="en-US" sz="700">
                          <a:latin typeface="HG教科書体" panose="02020609000000000000" pitchFamily="17" charset="-128"/>
                          <a:ea typeface="HG教科書体" panose="02020609000000000000" pitchFamily="17" charset="-128"/>
                        </a:rPr>
                        <a:t>か月</a:t>
                      </a:r>
                      <a:endParaRPr kumimoji="1" lang="ja-JP" altLang="en-US" sz="700" dirty="0">
                        <a:latin typeface="HG教科書体" panose="02020609000000000000" pitchFamily="17" charset="-128"/>
                        <a:ea typeface="HG教科書体" panose="02020609000000000000" pitchFamily="17" charset="-128"/>
                      </a:endParaRPr>
                    </a:p>
                  </a:txBody>
                  <a:tcPr anchor="ctr"/>
                </a:tc>
                <a:tc>
                  <a:txBody>
                    <a:bodyPr/>
                    <a:lstStyle/>
                    <a:p>
                      <a:pPr algn="ctr"/>
                      <a:r>
                        <a:rPr kumimoji="1" lang="ja-JP" altLang="en-US" sz="700">
                          <a:latin typeface="HG教科書体" panose="02020609000000000000" pitchFamily="17" charset="-128"/>
                          <a:ea typeface="HG教科書体" panose="02020609000000000000" pitchFamily="17" charset="-128"/>
                        </a:rPr>
                        <a:t>公共職業</a:t>
                      </a:r>
                      <a:endParaRPr kumimoji="1" lang="en-US" altLang="ja-JP" sz="700">
                        <a:latin typeface="HG教科書体" panose="02020609000000000000" pitchFamily="17" charset="-128"/>
                        <a:ea typeface="HG教科書体" panose="02020609000000000000" pitchFamily="17" charset="-128"/>
                      </a:endParaRPr>
                    </a:p>
                    <a:p>
                      <a:pPr algn="ctr"/>
                      <a:r>
                        <a:rPr kumimoji="1" lang="ja-JP" altLang="en-US" sz="700">
                          <a:latin typeface="HG教科書体" panose="02020609000000000000" pitchFamily="17" charset="-128"/>
                          <a:ea typeface="HG教科書体" panose="02020609000000000000" pitchFamily="17" charset="-128"/>
                        </a:rPr>
                        <a:t>安定所</a:t>
                      </a:r>
                      <a:endParaRPr kumimoji="1" lang="en-US" altLang="ja-JP" sz="700">
                        <a:latin typeface="HG教科書体" panose="02020609000000000000" pitchFamily="17" charset="-128"/>
                        <a:ea typeface="HG教科書体" panose="02020609000000000000" pitchFamily="17" charset="-128"/>
                      </a:endParaRPr>
                    </a:p>
                    <a:p>
                      <a:pPr algn="ctr"/>
                      <a:r>
                        <a:rPr kumimoji="1" lang="ja-JP" altLang="en-US" sz="700">
                          <a:latin typeface="HG教科書体" panose="02020609000000000000" pitchFamily="17" charset="-128"/>
                          <a:ea typeface="HG教科書体" panose="02020609000000000000" pitchFamily="17" charset="-128"/>
                        </a:rPr>
                        <a:t>必要時</a:t>
                      </a:r>
                      <a:endParaRPr kumimoji="1" lang="ja-JP" altLang="en-US" sz="700" dirty="0">
                        <a:latin typeface="HG教科書体" panose="02020609000000000000" pitchFamily="17" charset="-128"/>
                        <a:ea typeface="HG教科書体" panose="02020609000000000000" pitchFamily="17" charset="-128"/>
                      </a:endParaRPr>
                    </a:p>
                  </a:txBody>
                  <a:tcPr anchor="ctr"/>
                </a:tc>
                <a:tc>
                  <a:txBody>
                    <a:bodyPr/>
                    <a:lstStyle/>
                    <a:p>
                      <a:r>
                        <a:rPr kumimoji="1" lang="ja-JP" altLang="en-US" sz="700">
                          <a:latin typeface="HG教科書体" panose="02020609000000000000" pitchFamily="17" charset="-128"/>
                          <a:ea typeface="HG教科書体" panose="02020609000000000000" pitchFamily="17" charset="-128"/>
                        </a:rPr>
                        <a:t>・求人等の情報提供</a:t>
                      </a:r>
                      <a:endParaRPr kumimoji="1" lang="en-US" altLang="ja-JP" sz="700">
                        <a:latin typeface="HG教科書体" panose="02020609000000000000" pitchFamily="17" charset="-128"/>
                        <a:ea typeface="HG教科書体" panose="02020609000000000000" pitchFamily="17" charset="-128"/>
                      </a:endParaRPr>
                    </a:p>
                    <a:p>
                      <a:r>
                        <a:rPr kumimoji="1" lang="ja-JP" altLang="en-US" sz="700">
                          <a:latin typeface="HG教科書体" panose="02020609000000000000" pitchFamily="17" charset="-128"/>
                          <a:ea typeface="HG教科書体" panose="02020609000000000000" pitchFamily="17" charset="-128"/>
                        </a:rPr>
                        <a:t>・求職相談</a:t>
                      </a:r>
                      <a:endParaRPr kumimoji="1" lang="en-US" altLang="ja-JP" sz="700">
                        <a:latin typeface="HG教科書体" panose="02020609000000000000" pitchFamily="17" charset="-128"/>
                        <a:ea typeface="HG教科書体" panose="02020609000000000000" pitchFamily="17" charset="-128"/>
                      </a:endParaRPr>
                    </a:p>
                    <a:p>
                      <a:r>
                        <a:rPr kumimoji="1" lang="ja-JP" altLang="en-US" sz="700">
                          <a:latin typeface="HG教科書体" panose="02020609000000000000" pitchFamily="17" charset="-128"/>
                          <a:ea typeface="HG教科書体" panose="02020609000000000000" pitchFamily="17" charset="-128"/>
                        </a:rPr>
                        <a:t>・関係機関との連絡調整</a:t>
                      </a:r>
                      <a:endParaRPr kumimoji="1" lang="ja-JP" altLang="en-US" sz="700" dirty="0">
                        <a:latin typeface="HG教科書体" panose="02020609000000000000" pitchFamily="17" charset="-128"/>
                        <a:ea typeface="HG教科書体" panose="02020609000000000000" pitchFamily="17" charset="-128"/>
                      </a:endParaRPr>
                    </a:p>
                  </a:txBody>
                  <a:tcPr/>
                </a:tc>
                <a:tc>
                  <a:txBody>
                    <a:bodyPr/>
                    <a:lstStyle/>
                    <a:p>
                      <a:pPr algn="ctr"/>
                      <a:r>
                        <a:rPr kumimoji="1" lang="ja-JP" altLang="en-US" sz="700" dirty="0">
                          <a:latin typeface="HG教科書体" panose="02020609000000000000" pitchFamily="17" charset="-128"/>
                          <a:ea typeface="HG教科書体" panose="02020609000000000000" pitchFamily="17" charset="-128"/>
                        </a:rPr>
                        <a:t>ハローワーク</a:t>
                      </a:r>
                      <a:endParaRPr kumimoji="1" lang="en-US" altLang="ja-JP" sz="700" dirty="0">
                        <a:latin typeface="HG教科書体" panose="02020609000000000000" pitchFamily="17" charset="-128"/>
                        <a:ea typeface="HG教科書体" panose="02020609000000000000" pitchFamily="17" charset="-128"/>
                      </a:endParaRPr>
                    </a:p>
                    <a:p>
                      <a:pPr algn="ctr"/>
                      <a:r>
                        <a:rPr kumimoji="1" lang="ja-JP" altLang="en-US" sz="700" dirty="0">
                          <a:latin typeface="HG教科書体" panose="02020609000000000000" pitchFamily="17" charset="-128"/>
                          <a:ea typeface="HG教科書体" panose="02020609000000000000" pitchFamily="17" charset="-128"/>
                        </a:rPr>
                        <a:t>就職促進指導官</a:t>
                      </a:r>
                    </a:p>
                  </a:txBody>
                  <a:tcPr anchor="ctr"/>
                </a:tc>
                <a:tc vMerge="1">
                  <a:txBody>
                    <a:bodyPr/>
                    <a:lstStyle/>
                    <a:p>
                      <a:endParaRPr kumimoji="1" lang="ja-JP" altLang="en-US" sz="700" dirty="0">
                        <a:latin typeface="HG教科書体" panose="02020609000000000000" pitchFamily="17" charset="-128"/>
                        <a:ea typeface="HG教科書体" panose="02020609000000000000" pitchFamily="17" charset="-128"/>
                      </a:endParaRPr>
                    </a:p>
                  </a:txBody>
                  <a:tcPr/>
                </a:tc>
                <a:tc>
                  <a:txBody>
                    <a:bodyPr/>
                    <a:lstStyle/>
                    <a:p>
                      <a:pPr algn="ctr"/>
                      <a:r>
                        <a:rPr kumimoji="1" lang="en-US" altLang="ja-JP" sz="700" dirty="0">
                          <a:latin typeface="HG教科書体" panose="02020609000000000000" pitchFamily="17" charset="-128"/>
                          <a:ea typeface="HG教科書体" panose="02020609000000000000" pitchFamily="17" charset="-128"/>
                        </a:rPr>
                        <a:t>1</a:t>
                      </a:r>
                      <a:r>
                        <a:rPr kumimoji="1" lang="ja-JP" altLang="en-US" sz="700" dirty="0">
                          <a:latin typeface="HG教科書体" panose="02020609000000000000" pitchFamily="17" charset="-128"/>
                          <a:ea typeface="HG教科書体" panose="02020609000000000000" pitchFamily="17" charset="-128"/>
                        </a:rPr>
                        <a:t>か月</a:t>
                      </a:r>
                    </a:p>
                  </a:txBody>
                  <a:tcPr anchor="ctr"/>
                </a:tc>
                <a:tc vMerge="1">
                  <a:txBody>
                    <a:bodyPr/>
                    <a:lstStyle/>
                    <a:p>
                      <a:endParaRPr kumimoji="1" lang="ja-JP" altLang="en-US" sz="700" dirty="0">
                        <a:latin typeface="HG教科書体" panose="02020609000000000000" pitchFamily="17" charset="-128"/>
                        <a:ea typeface="HG教科書体" panose="02020609000000000000" pitchFamily="17" charset="-128"/>
                      </a:endParaRPr>
                    </a:p>
                  </a:txBody>
                  <a:tcPr/>
                </a:tc>
                <a:extLst>
                  <a:ext uri="{0D108BD9-81ED-4DB2-BD59-A6C34878D82A}">
                    <a16:rowId xmlns:a16="http://schemas.microsoft.com/office/drawing/2014/main" val="2055979519"/>
                  </a:ext>
                </a:extLst>
              </a:tr>
              <a:tr h="451206">
                <a:tc>
                  <a:txBody>
                    <a:bodyPr/>
                    <a:lstStyle/>
                    <a:p>
                      <a:pPr algn="ctr"/>
                      <a:r>
                        <a:rPr kumimoji="1" lang="en-US" altLang="ja-JP" sz="800" dirty="0">
                          <a:latin typeface="ＭＳ Ｐゴシック" panose="020B0600070205080204" pitchFamily="50" charset="-128"/>
                          <a:ea typeface="ＭＳ Ｐゴシック" panose="020B0600070205080204" pitchFamily="50" charset="-128"/>
                        </a:rPr>
                        <a:t>3</a:t>
                      </a:r>
                      <a:endParaRPr kumimoji="1" lang="ja-JP" altLang="en-US" sz="800" dirty="0">
                        <a:latin typeface="ＭＳ Ｐゴシック" panose="020B0600070205080204" pitchFamily="50" charset="-128"/>
                        <a:ea typeface="ＭＳ Ｐゴシック" panose="020B0600070205080204" pitchFamily="50" charset="-128"/>
                      </a:endParaRPr>
                    </a:p>
                  </a:txBody>
                  <a:tcPr vert="eaVert" anchor="ctr"/>
                </a:tc>
                <a:tc>
                  <a:txBody>
                    <a:bodyPr/>
                    <a:lstStyle/>
                    <a:p>
                      <a:r>
                        <a:rPr kumimoji="1" lang="en-US" altLang="ja-JP" sz="700" dirty="0">
                          <a:latin typeface="HG教科書体" panose="02020609000000000000" pitchFamily="17" charset="-128"/>
                          <a:ea typeface="HG教科書体" panose="02020609000000000000" pitchFamily="17" charset="-128"/>
                        </a:rPr>
                        <a:t>(</a:t>
                      </a:r>
                      <a:r>
                        <a:rPr kumimoji="1" lang="ja-JP" altLang="en-US" sz="700" dirty="0">
                          <a:latin typeface="HG教科書体" panose="02020609000000000000" pitchFamily="17" charset="-128"/>
                          <a:ea typeface="HG教科書体" panose="02020609000000000000" pitchFamily="17" charset="-128"/>
                        </a:rPr>
                        <a:t>本人）立ち仕事は足が痛くなることがあるので痩せないといけないと思っている。</a:t>
                      </a:r>
                    </a:p>
                  </a:txBody>
                  <a:tcPr/>
                </a:tc>
                <a:tc>
                  <a:txBody>
                    <a:bodyPr/>
                    <a:lstStyle/>
                    <a:p>
                      <a:r>
                        <a:rPr kumimoji="1" lang="ja-JP" altLang="en-US" sz="700" dirty="0">
                          <a:latin typeface="HG教科書体" panose="02020609000000000000" pitchFamily="17" charset="-128"/>
                          <a:ea typeface="HG教科書体" panose="02020609000000000000" pitchFamily="17" charset="-128"/>
                        </a:rPr>
                        <a:t>・本人が継続できるよう無理のないプログラムを作成する。</a:t>
                      </a:r>
                    </a:p>
                  </a:txBody>
                  <a:tcPr/>
                </a:tc>
                <a:tc>
                  <a:txBody>
                    <a:bodyPr/>
                    <a:lstStyle/>
                    <a:p>
                      <a:pPr algn="ctr"/>
                      <a:r>
                        <a:rPr kumimoji="1" lang="en-US" altLang="ja-JP" sz="700" dirty="0">
                          <a:latin typeface="HG教科書体" panose="02020609000000000000" pitchFamily="17" charset="-128"/>
                          <a:ea typeface="HG教科書体" panose="02020609000000000000" pitchFamily="17" charset="-128"/>
                        </a:rPr>
                        <a:t>12</a:t>
                      </a:r>
                      <a:r>
                        <a:rPr kumimoji="1" lang="ja-JP" altLang="en-US" sz="700" dirty="0">
                          <a:latin typeface="HG教科書体" panose="02020609000000000000" pitchFamily="17" charset="-128"/>
                          <a:ea typeface="HG教科書体" panose="02020609000000000000" pitchFamily="17" charset="-128"/>
                        </a:rPr>
                        <a:t>か月</a:t>
                      </a:r>
                    </a:p>
                  </a:txBody>
                  <a:tcPr anchor="ctr"/>
                </a:tc>
                <a:tc>
                  <a:txBody>
                    <a:bodyPr/>
                    <a:lstStyle/>
                    <a:p>
                      <a:pPr algn="ctr"/>
                      <a:r>
                        <a:rPr kumimoji="1" lang="ja-JP" altLang="en-US" sz="700" dirty="0">
                          <a:latin typeface="HG教科書体" panose="02020609000000000000" pitchFamily="17" charset="-128"/>
                          <a:ea typeface="HG教科書体" panose="02020609000000000000" pitchFamily="17" charset="-128"/>
                        </a:rPr>
                        <a:t>トレーニング</a:t>
                      </a:r>
                      <a:endParaRPr kumimoji="1" lang="en-US" altLang="ja-JP" sz="700" dirty="0">
                        <a:latin typeface="HG教科書体" panose="02020609000000000000" pitchFamily="17" charset="-128"/>
                        <a:ea typeface="HG教科書体" panose="02020609000000000000" pitchFamily="17" charset="-128"/>
                      </a:endParaRPr>
                    </a:p>
                    <a:p>
                      <a:pPr algn="ctr"/>
                      <a:r>
                        <a:rPr kumimoji="1" lang="ja-JP" altLang="en-US" sz="700" dirty="0">
                          <a:latin typeface="HG教科書体" panose="02020609000000000000" pitchFamily="17" charset="-128"/>
                          <a:ea typeface="HG教科書体" panose="02020609000000000000" pitchFamily="17" charset="-128"/>
                        </a:rPr>
                        <a:t>ジム</a:t>
                      </a:r>
                      <a:endParaRPr kumimoji="1" lang="en-US" altLang="ja-JP" sz="700" dirty="0">
                        <a:latin typeface="HG教科書体" panose="02020609000000000000" pitchFamily="17" charset="-128"/>
                        <a:ea typeface="HG教科書体" panose="02020609000000000000" pitchFamily="17" charset="-128"/>
                      </a:endParaRPr>
                    </a:p>
                    <a:p>
                      <a:pPr algn="ctr"/>
                      <a:r>
                        <a:rPr kumimoji="1" lang="ja-JP" altLang="en-US" sz="700" dirty="0">
                          <a:latin typeface="HG教科書体" panose="02020609000000000000" pitchFamily="17" charset="-128"/>
                          <a:ea typeface="HG教科書体" panose="02020609000000000000" pitchFamily="17" charset="-128"/>
                        </a:rPr>
                        <a:t>週</a:t>
                      </a:r>
                      <a:r>
                        <a:rPr kumimoji="1" lang="en-US" altLang="ja-JP" sz="700" dirty="0">
                          <a:latin typeface="HG教科書体" panose="02020609000000000000" pitchFamily="17" charset="-128"/>
                          <a:ea typeface="HG教科書体" panose="02020609000000000000" pitchFamily="17" charset="-128"/>
                        </a:rPr>
                        <a:t>2</a:t>
                      </a:r>
                      <a:r>
                        <a:rPr kumimoji="1" lang="ja-JP" altLang="en-US" sz="700" dirty="0">
                          <a:latin typeface="HG教科書体" panose="02020609000000000000" pitchFamily="17" charset="-128"/>
                          <a:ea typeface="HG教科書体" panose="02020609000000000000" pitchFamily="17" charset="-128"/>
                        </a:rPr>
                        <a:t>日</a:t>
                      </a:r>
                    </a:p>
                  </a:txBody>
                  <a:tcPr anchor="ctr"/>
                </a:tc>
                <a:tc>
                  <a:txBody>
                    <a:bodyPr/>
                    <a:lstStyle/>
                    <a:p>
                      <a:r>
                        <a:rPr kumimoji="1" lang="ja-JP" altLang="en-US" sz="700" dirty="0">
                          <a:latin typeface="HG教科書体" panose="02020609000000000000" pitchFamily="17" charset="-128"/>
                          <a:ea typeface="HG教科書体" panose="02020609000000000000" pitchFamily="17" charset="-128"/>
                        </a:rPr>
                        <a:t>・ダイエットプログラムの考案</a:t>
                      </a:r>
                      <a:endParaRPr kumimoji="1" lang="en-US" altLang="ja-JP" sz="700" dirty="0">
                        <a:latin typeface="HG教科書体" panose="02020609000000000000" pitchFamily="17" charset="-128"/>
                        <a:ea typeface="HG教科書体" panose="02020609000000000000" pitchFamily="17" charset="-128"/>
                      </a:endParaRPr>
                    </a:p>
                    <a:p>
                      <a:r>
                        <a:rPr kumimoji="1" lang="ja-JP" altLang="en-US" sz="700" dirty="0">
                          <a:latin typeface="HG教科書体" panose="02020609000000000000" pitchFamily="17" charset="-128"/>
                          <a:ea typeface="HG教科書体" panose="02020609000000000000" pitchFamily="17" charset="-128"/>
                        </a:rPr>
                        <a:t>・トレーニングのサポート、助言</a:t>
                      </a:r>
                      <a:endParaRPr kumimoji="1" lang="en-US" altLang="ja-JP" sz="700" dirty="0">
                        <a:latin typeface="HG教科書体" panose="02020609000000000000" pitchFamily="17" charset="-128"/>
                        <a:ea typeface="HG教科書体" panose="02020609000000000000" pitchFamily="17" charset="-128"/>
                      </a:endParaRPr>
                    </a:p>
                    <a:p>
                      <a:r>
                        <a:rPr kumimoji="1" lang="ja-JP" altLang="en-US" sz="700" dirty="0">
                          <a:latin typeface="HG教科書体" panose="02020609000000000000" pitchFamily="17" charset="-128"/>
                          <a:ea typeface="HG教科書体" panose="02020609000000000000" pitchFamily="17" charset="-128"/>
                        </a:rPr>
                        <a:t>・バランスの取れた食事等の情報提供</a:t>
                      </a:r>
                    </a:p>
                  </a:txBody>
                  <a:tcPr/>
                </a:tc>
                <a:tc>
                  <a:txBody>
                    <a:bodyPr/>
                    <a:lstStyle/>
                    <a:p>
                      <a:pPr algn="ctr"/>
                      <a:r>
                        <a:rPr kumimoji="1" lang="ja-JP" altLang="en-US" sz="700" dirty="0">
                          <a:latin typeface="HG教科書体" panose="02020609000000000000" pitchFamily="17" charset="-128"/>
                          <a:ea typeface="HG教科書体" panose="02020609000000000000" pitchFamily="17" charset="-128"/>
                        </a:rPr>
                        <a:t>■△ジム</a:t>
                      </a:r>
                      <a:endParaRPr kumimoji="1" lang="en-US" altLang="ja-JP" sz="700" dirty="0">
                        <a:latin typeface="HG教科書体" panose="02020609000000000000" pitchFamily="17" charset="-128"/>
                        <a:ea typeface="HG教科書体" panose="02020609000000000000" pitchFamily="17" charset="-128"/>
                      </a:endParaRPr>
                    </a:p>
                    <a:p>
                      <a:pPr algn="ctr"/>
                      <a:r>
                        <a:rPr kumimoji="1" lang="ja-JP" altLang="en-US" sz="700" dirty="0">
                          <a:latin typeface="HG教科書体" panose="02020609000000000000" pitchFamily="17" charset="-128"/>
                          <a:ea typeface="HG教科書体" panose="02020609000000000000" pitchFamily="17" charset="-128"/>
                        </a:rPr>
                        <a:t>トレーナー</a:t>
                      </a:r>
                    </a:p>
                  </a:txBody>
                  <a:tcPr anchor="ctr"/>
                </a:tc>
                <a:tc>
                  <a:txBody>
                    <a:bodyPr/>
                    <a:lstStyle/>
                    <a:p>
                      <a:r>
                        <a:rPr kumimoji="1" lang="ja-JP" altLang="en-US" sz="700" dirty="0">
                          <a:latin typeface="HG教科書体" panose="02020609000000000000" pitchFamily="17" charset="-128"/>
                          <a:ea typeface="HG教科書体" panose="02020609000000000000" pitchFamily="17" charset="-128"/>
                        </a:rPr>
                        <a:t>・週に</a:t>
                      </a:r>
                      <a:r>
                        <a:rPr kumimoji="1" lang="en-US" altLang="ja-JP" sz="700" dirty="0">
                          <a:latin typeface="HG教科書体" panose="02020609000000000000" pitchFamily="17" charset="-128"/>
                          <a:ea typeface="HG教科書体" panose="02020609000000000000" pitchFamily="17" charset="-128"/>
                        </a:rPr>
                        <a:t>2</a:t>
                      </a:r>
                      <a:r>
                        <a:rPr kumimoji="1" lang="ja-JP" altLang="en-US" sz="700" dirty="0">
                          <a:latin typeface="HG教科書体" panose="02020609000000000000" pitchFamily="17" charset="-128"/>
                          <a:ea typeface="HG教科書体" panose="02020609000000000000" pitchFamily="17" charset="-128"/>
                        </a:rPr>
                        <a:t>日トレーニングジムに行き運動をする。</a:t>
                      </a:r>
                    </a:p>
                  </a:txBody>
                  <a:tcPr/>
                </a:tc>
                <a:tc>
                  <a:txBody>
                    <a:bodyPr/>
                    <a:lstStyle/>
                    <a:p>
                      <a:pPr algn="ctr"/>
                      <a:r>
                        <a:rPr kumimoji="1" lang="en-US" altLang="ja-JP" sz="700" dirty="0">
                          <a:latin typeface="HG教科書体" panose="02020609000000000000" pitchFamily="17" charset="-128"/>
                          <a:ea typeface="HG教科書体" panose="02020609000000000000" pitchFamily="17" charset="-128"/>
                        </a:rPr>
                        <a:t>1</a:t>
                      </a:r>
                      <a:r>
                        <a:rPr kumimoji="1" lang="ja-JP" altLang="en-US" sz="700" dirty="0">
                          <a:latin typeface="HG教科書体" panose="02020609000000000000" pitchFamily="17" charset="-128"/>
                          <a:ea typeface="HG教科書体" panose="02020609000000000000" pitchFamily="17" charset="-128"/>
                        </a:rPr>
                        <a:t>か月</a:t>
                      </a:r>
                    </a:p>
                  </a:txBody>
                  <a:tcPr anchor="ctr"/>
                </a:tc>
                <a:tc>
                  <a:txBody>
                    <a:bodyPr/>
                    <a:lstStyle/>
                    <a:p>
                      <a:r>
                        <a:rPr kumimoji="1" lang="ja-JP" altLang="en-US" sz="700" dirty="0">
                          <a:latin typeface="HG教科書体" panose="02020609000000000000" pitchFamily="17" charset="-128"/>
                          <a:ea typeface="HG教科書体" panose="02020609000000000000" pitchFamily="17" charset="-128"/>
                        </a:rPr>
                        <a:t>・必要な場合は医師の意見を聞き、トレーナーに伝える。</a:t>
                      </a:r>
                    </a:p>
                  </a:txBody>
                  <a:tcPr/>
                </a:tc>
                <a:extLst>
                  <a:ext uri="{0D108BD9-81ED-4DB2-BD59-A6C34878D82A}">
                    <a16:rowId xmlns:a16="http://schemas.microsoft.com/office/drawing/2014/main" val="947313925"/>
                  </a:ext>
                </a:extLst>
              </a:tr>
              <a:tr h="531627">
                <a:tc>
                  <a:txBody>
                    <a:bodyPr/>
                    <a:lstStyle/>
                    <a:p>
                      <a:pPr algn="ctr"/>
                      <a:r>
                        <a:rPr kumimoji="1" lang="en-US" altLang="ja-JP" sz="800" dirty="0">
                          <a:latin typeface="ＭＳ Ｐゴシック" panose="020B0600070205080204" pitchFamily="50" charset="-128"/>
                          <a:ea typeface="ＭＳ Ｐゴシック" panose="020B0600070205080204" pitchFamily="50" charset="-128"/>
                        </a:rPr>
                        <a:t>4</a:t>
                      </a:r>
                      <a:endParaRPr kumimoji="1" lang="ja-JP" altLang="en-US" sz="800" dirty="0">
                        <a:latin typeface="ＭＳ Ｐゴシック" panose="020B0600070205080204" pitchFamily="50" charset="-128"/>
                        <a:ea typeface="ＭＳ Ｐゴシック" panose="020B0600070205080204" pitchFamily="50" charset="-128"/>
                      </a:endParaRPr>
                    </a:p>
                  </a:txBody>
                  <a:tcPr vert="eaVert" anchor="ctr"/>
                </a:tc>
                <a:tc>
                  <a:txBody>
                    <a:bodyPr/>
                    <a:lstStyle/>
                    <a:p>
                      <a:r>
                        <a:rPr kumimoji="1" lang="en-US" altLang="ja-JP" sz="700" dirty="0">
                          <a:latin typeface="HG教科書体" panose="02020609000000000000" pitchFamily="17" charset="-128"/>
                          <a:ea typeface="HG教科書体" panose="02020609000000000000" pitchFamily="17" charset="-128"/>
                        </a:rPr>
                        <a:t>(</a:t>
                      </a:r>
                      <a:r>
                        <a:rPr kumimoji="1" lang="ja-JP" altLang="en-US" sz="700" dirty="0">
                          <a:latin typeface="HG教科書体" panose="02020609000000000000" pitchFamily="17" charset="-128"/>
                          <a:ea typeface="HG教科書体" panose="02020609000000000000" pitchFamily="17" charset="-128"/>
                        </a:rPr>
                        <a:t>母親</a:t>
                      </a:r>
                      <a:r>
                        <a:rPr kumimoji="1" lang="en-US" altLang="ja-JP" sz="700" dirty="0">
                          <a:latin typeface="HG教科書体" panose="02020609000000000000" pitchFamily="17" charset="-128"/>
                          <a:ea typeface="HG教科書体" panose="02020609000000000000" pitchFamily="17" charset="-128"/>
                        </a:rPr>
                        <a:t>)</a:t>
                      </a:r>
                      <a:r>
                        <a:rPr kumimoji="1" lang="ja-JP" altLang="en-US" sz="700" dirty="0">
                          <a:latin typeface="HG教科書体" panose="02020609000000000000" pitchFamily="17" charset="-128"/>
                          <a:ea typeface="HG教科書体" panose="02020609000000000000" pitchFamily="17" charset="-128"/>
                        </a:rPr>
                        <a:t>親亡き後の本人の生活が不安。一人で生きていくために必要なことがあれば教えてほしい。</a:t>
                      </a:r>
                    </a:p>
                  </a:txBody>
                  <a:tcPr/>
                </a:tc>
                <a:tc>
                  <a:txBody>
                    <a:bodyPr/>
                    <a:lstStyle/>
                    <a:p>
                      <a:r>
                        <a:rPr kumimoji="1" lang="ja-JP" altLang="en-US" sz="700" dirty="0">
                          <a:latin typeface="HG教科書体" panose="02020609000000000000" pitchFamily="17" charset="-128"/>
                          <a:ea typeface="HG教科書体" panose="02020609000000000000" pitchFamily="17" charset="-128"/>
                        </a:rPr>
                        <a:t>・定期的に面談をして、本人や家族の不安が解消でけいるよう必要な福祉サービス等の情報を提供する。</a:t>
                      </a:r>
                    </a:p>
                  </a:txBody>
                  <a:tcPr/>
                </a:tc>
                <a:tc>
                  <a:txBody>
                    <a:bodyPr/>
                    <a:lstStyle/>
                    <a:p>
                      <a:pPr algn="ctr"/>
                      <a:r>
                        <a:rPr kumimoji="1" lang="en-US" altLang="ja-JP" sz="700" dirty="0">
                          <a:latin typeface="HG教科書体" panose="02020609000000000000" pitchFamily="17" charset="-128"/>
                          <a:ea typeface="HG教科書体" panose="02020609000000000000" pitchFamily="17" charset="-128"/>
                        </a:rPr>
                        <a:t>12</a:t>
                      </a:r>
                      <a:r>
                        <a:rPr kumimoji="1" lang="ja-JP" altLang="en-US" sz="700" dirty="0">
                          <a:latin typeface="HG教科書体" panose="02020609000000000000" pitchFamily="17" charset="-128"/>
                          <a:ea typeface="HG教科書体" panose="02020609000000000000" pitchFamily="17" charset="-128"/>
                        </a:rPr>
                        <a:t>か月</a:t>
                      </a:r>
                    </a:p>
                  </a:txBody>
                  <a:tcPr anchor="ctr"/>
                </a:tc>
                <a:tc>
                  <a:txBody>
                    <a:bodyPr/>
                    <a:lstStyle/>
                    <a:p>
                      <a:pPr algn="ctr"/>
                      <a:r>
                        <a:rPr kumimoji="1" lang="ja-JP" altLang="en-US" sz="700" dirty="0">
                          <a:latin typeface="HG教科書体" panose="02020609000000000000" pitchFamily="17" charset="-128"/>
                          <a:ea typeface="HG教科書体" panose="02020609000000000000" pitchFamily="17" charset="-128"/>
                        </a:rPr>
                        <a:t>相談支援</a:t>
                      </a:r>
                      <a:endParaRPr kumimoji="1" lang="en-US" altLang="ja-JP" sz="700" dirty="0">
                        <a:latin typeface="HG教科書体" panose="02020609000000000000" pitchFamily="17" charset="-128"/>
                        <a:ea typeface="HG教科書体" panose="02020609000000000000" pitchFamily="17" charset="-128"/>
                      </a:endParaRPr>
                    </a:p>
                    <a:p>
                      <a:pPr algn="ctr"/>
                      <a:r>
                        <a:rPr kumimoji="1" lang="ja-JP" altLang="en-US" sz="700" dirty="0">
                          <a:latin typeface="HG教科書体" panose="02020609000000000000" pitchFamily="17" charset="-128"/>
                          <a:ea typeface="HG教科書体" panose="02020609000000000000" pitchFamily="17" charset="-128"/>
                        </a:rPr>
                        <a:t>必要時</a:t>
                      </a:r>
                    </a:p>
                  </a:txBody>
                  <a:tcPr anchor="ctr"/>
                </a:tc>
                <a:tc>
                  <a:txBody>
                    <a:bodyPr/>
                    <a:lstStyle/>
                    <a:p>
                      <a:r>
                        <a:rPr kumimoji="1" lang="ja-JP" altLang="en-US" sz="700" dirty="0">
                          <a:latin typeface="HG教科書体" panose="02020609000000000000" pitchFamily="17" charset="-128"/>
                          <a:ea typeface="HG教科書体" panose="02020609000000000000" pitchFamily="17" charset="-128"/>
                        </a:rPr>
                        <a:t>・サービス等利用計画の作成</a:t>
                      </a:r>
                      <a:endParaRPr kumimoji="1" lang="en-US" altLang="ja-JP" sz="700" dirty="0">
                        <a:latin typeface="HG教科書体" panose="02020609000000000000" pitchFamily="17" charset="-128"/>
                        <a:ea typeface="HG教科書体" panose="02020609000000000000" pitchFamily="17" charset="-128"/>
                      </a:endParaRPr>
                    </a:p>
                    <a:p>
                      <a:r>
                        <a:rPr kumimoji="1" lang="ja-JP" altLang="en-US" sz="700" dirty="0">
                          <a:latin typeface="HG教科書体" panose="02020609000000000000" pitchFamily="17" charset="-128"/>
                          <a:ea typeface="HG教科書体" panose="02020609000000000000" pitchFamily="17" charset="-128"/>
                        </a:rPr>
                        <a:t>・福祉サービスに関する情報提供</a:t>
                      </a:r>
                      <a:endParaRPr kumimoji="1" lang="en-US" altLang="ja-JP" sz="700" dirty="0">
                        <a:latin typeface="HG教科書体" panose="02020609000000000000" pitchFamily="17" charset="-128"/>
                        <a:ea typeface="HG教科書体" panose="02020609000000000000" pitchFamily="17" charset="-128"/>
                      </a:endParaRPr>
                    </a:p>
                    <a:p>
                      <a:r>
                        <a:rPr kumimoji="1" lang="ja-JP" altLang="en-US" sz="700" dirty="0">
                          <a:latin typeface="HG教科書体" panose="02020609000000000000" pitchFamily="17" charset="-128"/>
                          <a:ea typeface="HG教科書体" panose="02020609000000000000" pitchFamily="17" charset="-128"/>
                        </a:rPr>
                        <a:t>・地域資源等、社会保障等の情報提供</a:t>
                      </a:r>
                      <a:endParaRPr kumimoji="1" lang="en-US" altLang="ja-JP" sz="700" dirty="0">
                        <a:latin typeface="HG教科書体" panose="02020609000000000000" pitchFamily="17" charset="-128"/>
                        <a:ea typeface="HG教科書体" panose="02020609000000000000" pitchFamily="17" charset="-128"/>
                      </a:endParaRPr>
                    </a:p>
                    <a:p>
                      <a:r>
                        <a:rPr kumimoji="1" lang="ja-JP" altLang="en-US" sz="700" dirty="0">
                          <a:latin typeface="HG教科書体" panose="02020609000000000000" pitchFamily="17" charset="-128"/>
                          <a:ea typeface="HG教科書体" panose="02020609000000000000" pitchFamily="17" charset="-128"/>
                        </a:rPr>
                        <a:t>・各種手続きのサポート</a:t>
                      </a:r>
                      <a:endParaRPr kumimoji="1" lang="en-US" altLang="ja-JP" sz="700" dirty="0">
                        <a:latin typeface="HG教科書体" panose="02020609000000000000" pitchFamily="17" charset="-128"/>
                        <a:ea typeface="HG教科書体" panose="02020609000000000000" pitchFamily="17" charset="-128"/>
                      </a:endParaRPr>
                    </a:p>
                    <a:p>
                      <a:r>
                        <a:rPr kumimoji="1" lang="ja-JP" altLang="en-US" sz="700" dirty="0">
                          <a:latin typeface="HG教科書体" panose="02020609000000000000" pitchFamily="17" charset="-128"/>
                          <a:ea typeface="HG教科書体" panose="02020609000000000000" pitchFamily="17" charset="-128"/>
                        </a:rPr>
                        <a:t>・本人、家族等への相談支援</a:t>
                      </a:r>
                      <a:endParaRPr kumimoji="1" lang="en-US" altLang="ja-JP" sz="700" dirty="0">
                        <a:latin typeface="HG教科書体" panose="02020609000000000000" pitchFamily="17" charset="-128"/>
                        <a:ea typeface="HG教科書体" panose="02020609000000000000" pitchFamily="17" charset="-128"/>
                      </a:endParaRPr>
                    </a:p>
                    <a:p>
                      <a:r>
                        <a:rPr kumimoji="1" lang="ja-JP" altLang="en-US" sz="700" dirty="0">
                          <a:latin typeface="HG教科書体" panose="02020609000000000000" pitchFamily="17" charset="-128"/>
                          <a:ea typeface="HG教科書体" panose="02020609000000000000" pitchFamily="17" charset="-128"/>
                        </a:rPr>
                        <a:t>・関係機関との連絡調整</a:t>
                      </a:r>
                    </a:p>
                  </a:txBody>
                  <a:tcPr/>
                </a:tc>
                <a:tc>
                  <a:txBody>
                    <a:bodyPr/>
                    <a:lstStyle/>
                    <a:p>
                      <a:pPr algn="ctr"/>
                      <a:r>
                        <a:rPr kumimoji="1" lang="ja-JP" altLang="en-US" sz="700" dirty="0">
                          <a:latin typeface="HG教科書体" panose="02020609000000000000" pitchFamily="17" charset="-128"/>
                          <a:ea typeface="HG教科書体" panose="02020609000000000000" pitchFamily="17" charset="-128"/>
                        </a:rPr>
                        <a:t>相談支援センター</a:t>
                      </a:r>
                      <a:endParaRPr kumimoji="1" lang="en-US" altLang="ja-JP" sz="700" dirty="0">
                        <a:latin typeface="HG教科書体" panose="02020609000000000000" pitchFamily="17" charset="-128"/>
                        <a:ea typeface="HG教科書体" panose="02020609000000000000" pitchFamily="17" charset="-128"/>
                      </a:endParaRPr>
                    </a:p>
                    <a:p>
                      <a:pPr algn="ctr"/>
                      <a:r>
                        <a:rPr kumimoji="1" lang="en-US" altLang="ja-JP" sz="700" dirty="0">
                          <a:latin typeface="HG教科書体" panose="02020609000000000000" pitchFamily="17" charset="-128"/>
                          <a:ea typeface="HG教科書体" panose="02020609000000000000" pitchFamily="17" charset="-128"/>
                        </a:rPr>
                        <a:t>Callus</a:t>
                      </a:r>
                    </a:p>
                    <a:p>
                      <a:pPr algn="ctr"/>
                      <a:r>
                        <a:rPr kumimoji="1" lang="ja-JP" altLang="en-US" sz="700" dirty="0">
                          <a:latin typeface="HG教科書体" panose="02020609000000000000" pitchFamily="17" charset="-128"/>
                          <a:ea typeface="HG教科書体" panose="02020609000000000000" pitchFamily="17" charset="-128"/>
                        </a:rPr>
                        <a:t>相談支援専門員</a:t>
                      </a:r>
                    </a:p>
                  </a:txBody>
                  <a:tcPr anchor="ctr"/>
                </a:tc>
                <a:tc>
                  <a:txBody>
                    <a:bodyPr/>
                    <a:lstStyle/>
                    <a:p>
                      <a:r>
                        <a:rPr kumimoji="1" lang="ja-JP" altLang="en-US" sz="700" dirty="0">
                          <a:latin typeface="HG教科書体" panose="02020609000000000000" pitchFamily="17" charset="-128"/>
                          <a:ea typeface="HG教科書体" panose="02020609000000000000" pitchFamily="17" charset="-128"/>
                        </a:rPr>
                        <a:t>・分からないことや困ったことがある時は相談員に相談をする。</a:t>
                      </a:r>
                    </a:p>
                  </a:txBody>
                  <a:tcPr/>
                </a:tc>
                <a:tc>
                  <a:txBody>
                    <a:bodyPr/>
                    <a:lstStyle/>
                    <a:p>
                      <a:pPr algn="ctr"/>
                      <a:r>
                        <a:rPr kumimoji="1" lang="en-US" altLang="ja-JP" sz="700" dirty="0">
                          <a:latin typeface="HG教科書体" panose="02020609000000000000" pitchFamily="17" charset="-128"/>
                          <a:ea typeface="HG教科書体" panose="02020609000000000000" pitchFamily="17" charset="-128"/>
                        </a:rPr>
                        <a:t>1</a:t>
                      </a:r>
                      <a:r>
                        <a:rPr kumimoji="1" lang="ja-JP" altLang="en-US" sz="700" dirty="0">
                          <a:latin typeface="HG教科書体" panose="02020609000000000000" pitchFamily="17" charset="-128"/>
                          <a:ea typeface="HG教科書体" panose="02020609000000000000" pitchFamily="17" charset="-128"/>
                        </a:rPr>
                        <a:t>か月</a:t>
                      </a:r>
                    </a:p>
                  </a:txBody>
                  <a:tcPr anchor="ctr"/>
                </a:tc>
                <a:tc>
                  <a:txBody>
                    <a:bodyPr/>
                    <a:lstStyle/>
                    <a:p>
                      <a:endParaRPr kumimoji="1" lang="ja-JP" altLang="en-US" sz="700" dirty="0">
                        <a:latin typeface="HG教科書体" panose="02020609000000000000" pitchFamily="17" charset="-128"/>
                        <a:ea typeface="HG教科書体" panose="02020609000000000000" pitchFamily="17" charset="-128"/>
                      </a:endParaRPr>
                    </a:p>
                  </a:txBody>
                  <a:tcPr/>
                </a:tc>
                <a:extLst>
                  <a:ext uri="{0D108BD9-81ED-4DB2-BD59-A6C34878D82A}">
                    <a16:rowId xmlns:a16="http://schemas.microsoft.com/office/drawing/2014/main" val="560956158"/>
                  </a:ext>
                </a:extLst>
              </a:tr>
              <a:tr h="681765">
                <a:tc>
                  <a:txBody>
                    <a:bodyPr/>
                    <a:lstStyle/>
                    <a:p>
                      <a:pPr algn="ctr"/>
                      <a:r>
                        <a:rPr kumimoji="1" lang="en-US" altLang="ja-JP" sz="800" dirty="0">
                          <a:latin typeface="ＭＳ Ｐゴシック" panose="020B0600070205080204" pitchFamily="50" charset="-128"/>
                          <a:ea typeface="ＭＳ Ｐゴシック" panose="020B0600070205080204" pitchFamily="50" charset="-128"/>
                        </a:rPr>
                        <a:t>5</a:t>
                      </a:r>
                      <a:endParaRPr kumimoji="1" lang="ja-JP" altLang="en-US" sz="800" dirty="0">
                        <a:latin typeface="ＭＳ Ｐゴシック" panose="020B0600070205080204" pitchFamily="50" charset="-128"/>
                        <a:ea typeface="ＭＳ Ｐゴシック" panose="020B0600070205080204" pitchFamily="50" charset="-128"/>
                      </a:endParaRPr>
                    </a:p>
                  </a:txBody>
                  <a:tcPr vert="eaVert" anchor="ctr"/>
                </a:tc>
                <a:tc>
                  <a:txBody>
                    <a:bodyPr/>
                    <a:lstStyle/>
                    <a:p>
                      <a:r>
                        <a:rPr kumimoji="1" lang="en-US" altLang="ja-JP" sz="700" dirty="0">
                          <a:latin typeface="HG教科書体" panose="02020609000000000000" pitchFamily="17" charset="-128"/>
                          <a:ea typeface="HG教科書体" panose="02020609000000000000" pitchFamily="17" charset="-128"/>
                        </a:rPr>
                        <a:t>(</a:t>
                      </a:r>
                      <a:r>
                        <a:rPr kumimoji="1" lang="ja-JP" altLang="en-US" sz="700" dirty="0">
                          <a:latin typeface="HG教科書体" panose="02020609000000000000" pitchFamily="17" charset="-128"/>
                          <a:ea typeface="HG教科書体" panose="02020609000000000000" pitchFamily="17" charset="-128"/>
                        </a:rPr>
                        <a:t>本人</a:t>
                      </a:r>
                      <a:r>
                        <a:rPr kumimoji="1" lang="en-US" altLang="ja-JP" sz="700" dirty="0">
                          <a:latin typeface="HG教科書体" panose="02020609000000000000" pitchFamily="17" charset="-128"/>
                          <a:ea typeface="HG教科書体" panose="02020609000000000000" pitchFamily="17" charset="-128"/>
                        </a:rPr>
                        <a:t>)</a:t>
                      </a:r>
                      <a:r>
                        <a:rPr kumimoji="1" lang="ja-JP" altLang="en-US" sz="700" dirty="0">
                          <a:latin typeface="HG教科書体" panose="02020609000000000000" pitchFamily="17" charset="-128"/>
                          <a:ea typeface="HG教科書体" panose="02020609000000000000" pitchFamily="17" charset="-128"/>
                        </a:rPr>
                        <a:t>制服を洗濯できるようになった。お母さんが喜んでくれて自分も嬉しかった。今後も自宅で両親と一緒に暮らしたい。</a:t>
                      </a:r>
                      <a:endParaRPr kumimoji="1" lang="en-US" altLang="ja-JP" sz="700" dirty="0">
                        <a:latin typeface="HG教科書体" panose="02020609000000000000" pitchFamily="17" charset="-128"/>
                        <a:ea typeface="HG教科書体" panose="02020609000000000000" pitchFamily="17" charset="-128"/>
                      </a:endParaRPr>
                    </a:p>
                    <a:p>
                      <a:r>
                        <a:rPr kumimoji="1" lang="en-US" altLang="ja-JP" sz="700" dirty="0">
                          <a:latin typeface="HG教科書体" panose="02020609000000000000" pitchFamily="17" charset="-128"/>
                          <a:ea typeface="HG教科書体" panose="02020609000000000000" pitchFamily="17" charset="-128"/>
                        </a:rPr>
                        <a:t>(</a:t>
                      </a:r>
                      <a:r>
                        <a:rPr kumimoji="1" lang="ja-JP" altLang="en-US" sz="700" dirty="0">
                          <a:latin typeface="HG教科書体" panose="02020609000000000000" pitchFamily="17" charset="-128"/>
                          <a:ea typeface="HG教科書体" panose="02020609000000000000" pitchFamily="17" charset="-128"/>
                        </a:rPr>
                        <a:t>母親</a:t>
                      </a:r>
                      <a:r>
                        <a:rPr kumimoji="1" lang="en-US" altLang="ja-JP" sz="700" dirty="0">
                          <a:latin typeface="HG教科書体" panose="02020609000000000000" pitchFamily="17" charset="-128"/>
                          <a:ea typeface="HG教科書体" panose="02020609000000000000" pitchFamily="17" charset="-128"/>
                        </a:rPr>
                        <a:t>)</a:t>
                      </a:r>
                      <a:r>
                        <a:rPr kumimoji="1" lang="ja-JP" altLang="en-US" sz="700" dirty="0">
                          <a:latin typeface="HG教科書体" panose="02020609000000000000" pitchFamily="17" charset="-128"/>
                          <a:ea typeface="HG教科書体" panose="02020609000000000000" pitchFamily="17" charset="-128"/>
                        </a:rPr>
                        <a:t>持ち物や服薬を忘れていないかいつも私が確認している。家でできることがあれば協力したい。</a:t>
                      </a:r>
                    </a:p>
                  </a:txBody>
                  <a:tcPr/>
                </a:tc>
                <a:tc>
                  <a:txBody>
                    <a:bodyPr/>
                    <a:lstStyle/>
                    <a:p>
                      <a:r>
                        <a:rPr kumimoji="1" lang="ja-JP" altLang="en-US" sz="700" dirty="0">
                          <a:latin typeface="HG教科書体" panose="02020609000000000000" pitchFamily="17" charset="-128"/>
                          <a:ea typeface="HG教科書体" panose="02020609000000000000" pitchFamily="17" charset="-128"/>
                        </a:rPr>
                        <a:t>・</a:t>
                      </a:r>
                      <a:r>
                        <a:rPr kumimoji="1" lang="en-US" altLang="ja-JP" sz="700" dirty="0">
                          <a:latin typeface="HG教科書体" panose="02020609000000000000" pitchFamily="17" charset="-128"/>
                          <a:ea typeface="HG教科書体" panose="02020609000000000000" pitchFamily="17" charset="-128"/>
                        </a:rPr>
                        <a:t>A</a:t>
                      </a:r>
                      <a:r>
                        <a:rPr kumimoji="1" lang="ja-JP" altLang="en-US" sz="700" dirty="0">
                          <a:latin typeface="HG教科書体" panose="02020609000000000000" pitchFamily="17" charset="-128"/>
                          <a:ea typeface="HG教科書体" panose="02020609000000000000" pitchFamily="17" charset="-128"/>
                        </a:rPr>
                        <a:t>型事業所と母親で生活面に関しての情報提供をして、自宅で本人が家事等をする機会をつくる。</a:t>
                      </a:r>
                    </a:p>
                  </a:txBody>
                  <a:tcPr/>
                </a:tc>
                <a:tc>
                  <a:txBody>
                    <a:bodyPr/>
                    <a:lstStyle/>
                    <a:p>
                      <a:pPr algn="ctr"/>
                      <a:r>
                        <a:rPr kumimoji="1" lang="en-US" altLang="ja-JP" sz="700" dirty="0">
                          <a:latin typeface="HG教科書体" panose="02020609000000000000" pitchFamily="17" charset="-128"/>
                          <a:ea typeface="HG教科書体" panose="02020609000000000000" pitchFamily="17" charset="-128"/>
                        </a:rPr>
                        <a:t>12</a:t>
                      </a:r>
                      <a:r>
                        <a:rPr kumimoji="1" lang="ja-JP" altLang="en-US" sz="700" dirty="0">
                          <a:latin typeface="HG教科書体" panose="02020609000000000000" pitchFamily="17" charset="-128"/>
                          <a:ea typeface="HG教科書体" panose="02020609000000000000" pitchFamily="17" charset="-128"/>
                        </a:rPr>
                        <a:t>か月</a:t>
                      </a:r>
                    </a:p>
                  </a:txBody>
                  <a:tcPr anchor="ctr"/>
                </a:tc>
                <a:tc>
                  <a:txBody>
                    <a:bodyPr/>
                    <a:lstStyle/>
                    <a:p>
                      <a:pPr algn="ctr"/>
                      <a:r>
                        <a:rPr kumimoji="1" lang="ja-JP" altLang="en-US" sz="700" dirty="0">
                          <a:latin typeface="HG教科書体" panose="02020609000000000000" pitchFamily="17" charset="-128"/>
                          <a:ea typeface="HG教科書体" panose="02020609000000000000" pitchFamily="17" charset="-128"/>
                        </a:rPr>
                        <a:t>日常生活に</a:t>
                      </a:r>
                      <a:endParaRPr kumimoji="1" lang="en-US" altLang="ja-JP" sz="700" dirty="0">
                        <a:latin typeface="HG教科書体" panose="02020609000000000000" pitchFamily="17" charset="-128"/>
                        <a:ea typeface="HG教科書体" panose="02020609000000000000" pitchFamily="17" charset="-128"/>
                      </a:endParaRPr>
                    </a:p>
                    <a:p>
                      <a:pPr algn="ctr"/>
                      <a:r>
                        <a:rPr kumimoji="1" lang="ja-JP" altLang="en-US" sz="700" dirty="0">
                          <a:latin typeface="HG教科書体" panose="02020609000000000000" pitchFamily="17" charset="-128"/>
                          <a:ea typeface="HG教科書体" panose="02020609000000000000" pitchFamily="17" charset="-128"/>
                        </a:rPr>
                        <a:t>おける家事等</a:t>
                      </a:r>
                      <a:endParaRPr kumimoji="1" lang="en-US" altLang="ja-JP" sz="700" dirty="0">
                        <a:latin typeface="HG教科書体" panose="02020609000000000000" pitchFamily="17" charset="-128"/>
                        <a:ea typeface="HG教科書体" panose="02020609000000000000" pitchFamily="17" charset="-128"/>
                      </a:endParaRPr>
                    </a:p>
                    <a:p>
                      <a:pPr algn="ctr"/>
                      <a:r>
                        <a:rPr kumimoji="1" lang="ja-JP" altLang="en-US" sz="700" dirty="0">
                          <a:latin typeface="HG教科書体" panose="02020609000000000000" pitchFamily="17" charset="-128"/>
                          <a:ea typeface="HG教科書体" panose="02020609000000000000" pitchFamily="17" charset="-128"/>
                        </a:rPr>
                        <a:t>毎日</a:t>
                      </a:r>
                    </a:p>
                  </a:txBody>
                  <a:tcPr anchor="ctr"/>
                </a:tc>
                <a:tc>
                  <a:txBody>
                    <a:bodyPr/>
                    <a:lstStyle/>
                    <a:p>
                      <a:r>
                        <a:rPr kumimoji="1" lang="ja-JP" altLang="en-US" sz="700" dirty="0">
                          <a:latin typeface="HG教科書体" panose="02020609000000000000" pitchFamily="17" charset="-128"/>
                          <a:ea typeface="HG教科書体" panose="02020609000000000000" pitchFamily="17" charset="-128"/>
                        </a:rPr>
                        <a:t>・自宅での家事等の役割分担</a:t>
                      </a:r>
                      <a:endParaRPr kumimoji="1" lang="en-US" altLang="ja-JP" sz="700" dirty="0">
                        <a:latin typeface="HG教科書体" panose="02020609000000000000" pitchFamily="17" charset="-128"/>
                        <a:ea typeface="HG教科書体" panose="02020609000000000000" pitchFamily="17" charset="-128"/>
                      </a:endParaRPr>
                    </a:p>
                    <a:p>
                      <a:r>
                        <a:rPr kumimoji="1" lang="ja-JP" altLang="en-US" sz="700" dirty="0">
                          <a:latin typeface="HG教科書体" panose="02020609000000000000" pitchFamily="17" charset="-128"/>
                          <a:ea typeface="HG教科書体" panose="02020609000000000000" pitchFamily="17" charset="-128"/>
                        </a:rPr>
                        <a:t>・家事等の支援、助言</a:t>
                      </a:r>
                      <a:r>
                        <a:rPr kumimoji="1" lang="en-US" altLang="ja-JP" sz="700" dirty="0">
                          <a:latin typeface="HG教科書体" panose="02020609000000000000" pitchFamily="17" charset="-128"/>
                          <a:ea typeface="HG教科書体" panose="02020609000000000000" pitchFamily="17" charset="-128"/>
                        </a:rPr>
                        <a:t>(</a:t>
                      </a:r>
                      <a:r>
                        <a:rPr kumimoji="1" lang="ja-JP" altLang="en-US" sz="700" dirty="0">
                          <a:latin typeface="HG教科書体" panose="02020609000000000000" pitchFamily="17" charset="-128"/>
                          <a:ea typeface="HG教科書体" panose="02020609000000000000" pitchFamily="17" charset="-128"/>
                        </a:rPr>
                        <a:t>自室の掃除、食器洗い、水回りの掃除、作業服等の洗濯、簡単な調理等）</a:t>
                      </a:r>
                      <a:endParaRPr kumimoji="1" lang="en-US" altLang="ja-JP" sz="700" dirty="0">
                        <a:latin typeface="HG教科書体" panose="02020609000000000000" pitchFamily="17" charset="-128"/>
                        <a:ea typeface="HG教科書体" panose="02020609000000000000" pitchFamily="17" charset="-128"/>
                      </a:endParaRPr>
                    </a:p>
                    <a:p>
                      <a:r>
                        <a:rPr kumimoji="1" lang="ja-JP" altLang="en-US" sz="700" dirty="0">
                          <a:latin typeface="HG教科書体" panose="02020609000000000000" pitchFamily="17" charset="-128"/>
                          <a:ea typeface="HG教科書体" panose="02020609000000000000" pitchFamily="17" charset="-128"/>
                        </a:rPr>
                        <a:t>・持ち物や服薬の確認</a:t>
                      </a:r>
                      <a:endParaRPr kumimoji="1" lang="en-US" altLang="ja-JP" sz="700" dirty="0">
                        <a:latin typeface="HG教科書体" panose="02020609000000000000" pitchFamily="17" charset="-128"/>
                        <a:ea typeface="HG教科書体" panose="02020609000000000000" pitchFamily="17" charset="-128"/>
                      </a:endParaRPr>
                    </a:p>
                    <a:p>
                      <a:r>
                        <a:rPr kumimoji="1" lang="ja-JP" altLang="en-US" sz="700" dirty="0">
                          <a:latin typeface="HG教科書体" panose="02020609000000000000" pitchFamily="17" charset="-128"/>
                          <a:ea typeface="HG教科書体" panose="02020609000000000000" pitchFamily="17" charset="-128"/>
                        </a:rPr>
                        <a:t>・金銭管理等</a:t>
                      </a:r>
                    </a:p>
                  </a:txBody>
                  <a:tcPr/>
                </a:tc>
                <a:tc>
                  <a:txBody>
                    <a:bodyPr/>
                    <a:lstStyle/>
                    <a:p>
                      <a:pPr algn="ctr"/>
                      <a:r>
                        <a:rPr kumimoji="1" lang="ja-JP" altLang="en-US" sz="700" dirty="0">
                          <a:latin typeface="HG教科書体" panose="02020609000000000000" pitchFamily="17" charset="-128"/>
                          <a:ea typeface="HG教科書体" panose="02020609000000000000" pitchFamily="17" charset="-128"/>
                        </a:rPr>
                        <a:t>母親</a:t>
                      </a:r>
                    </a:p>
                  </a:txBody>
                  <a:tcPr anchor="ctr"/>
                </a:tc>
                <a:tc>
                  <a:txBody>
                    <a:bodyPr/>
                    <a:lstStyle/>
                    <a:p>
                      <a:r>
                        <a:rPr kumimoji="1" lang="ja-JP" altLang="en-US" sz="700" dirty="0">
                          <a:latin typeface="HG教科書体" panose="02020609000000000000" pitchFamily="17" charset="-128"/>
                          <a:ea typeface="HG教科書体" panose="02020609000000000000" pitchFamily="17" charset="-128"/>
                        </a:rPr>
                        <a:t>・家族と一緒に家事等の役割分担をして、協力しながら生活をする。</a:t>
                      </a:r>
                      <a:endParaRPr kumimoji="1" lang="en-US" altLang="ja-JP" sz="700" dirty="0">
                        <a:latin typeface="HG教科書体" panose="02020609000000000000" pitchFamily="17" charset="-128"/>
                        <a:ea typeface="HG教科書体" panose="02020609000000000000" pitchFamily="17" charset="-128"/>
                      </a:endParaRPr>
                    </a:p>
                    <a:p>
                      <a:r>
                        <a:rPr kumimoji="1" lang="ja-JP" altLang="en-US" sz="700" dirty="0">
                          <a:latin typeface="HG教科書体" panose="02020609000000000000" pitchFamily="17" charset="-128"/>
                          <a:ea typeface="HG教科書体" panose="02020609000000000000" pitchFamily="17" charset="-128"/>
                        </a:rPr>
                        <a:t>・自分でできることを増やしていく。</a:t>
                      </a:r>
                    </a:p>
                  </a:txBody>
                  <a:tcPr/>
                </a:tc>
                <a:tc>
                  <a:txBody>
                    <a:bodyPr/>
                    <a:lstStyle/>
                    <a:p>
                      <a:pPr algn="ctr"/>
                      <a:r>
                        <a:rPr kumimoji="1" lang="en-US" altLang="ja-JP" sz="700" dirty="0">
                          <a:latin typeface="HG教科書体" panose="02020609000000000000" pitchFamily="17" charset="-128"/>
                          <a:ea typeface="HG教科書体" panose="02020609000000000000" pitchFamily="17" charset="-128"/>
                        </a:rPr>
                        <a:t>1</a:t>
                      </a:r>
                      <a:r>
                        <a:rPr kumimoji="1" lang="ja-JP" altLang="en-US" sz="700" dirty="0">
                          <a:latin typeface="HG教科書体" panose="02020609000000000000" pitchFamily="17" charset="-128"/>
                          <a:ea typeface="HG教科書体" panose="02020609000000000000" pitchFamily="17" charset="-128"/>
                        </a:rPr>
                        <a:t>か月</a:t>
                      </a:r>
                    </a:p>
                  </a:txBody>
                  <a:tcPr anchor="ctr"/>
                </a:tc>
                <a:tc>
                  <a:txBody>
                    <a:bodyPr/>
                    <a:lstStyle/>
                    <a:p>
                      <a:endParaRPr kumimoji="1" lang="ja-JP" altLang="en-US" sz="700" dirty="0">
                        <a:latin typeface="HG教科書体" panose="02020609000000000000" pitchFamily="17" charset="-128"/>
                        <a:ea typeface="HG教科書体" panose="02020609000000000000" pitchFamily="17" charset="-128"/>
                      </a:endParaRPr>
                    </a:p>
                  </a:txBody>
                  <a:tcPr/>
                </a:tc>
                <a:extLst>
                  <a:ext uri="{0D108BD9-81ED-4DB2-BD59-A6C34878D82A}">
                    <a16:rowId xmlns:a16="http://schemas.microsoft.com/office/drawing/2014/main" val="1157621133"/>
                  </a:ext>
                </a:extLst>
              </a:tr>
            </a:tbl>
          </a:graphicData>
        </a:graphic>
      </p:graphicFrame>
      <p:sp>
        <p:nvSpPr>
          <p:cNvPr id="2" name="スライド番号プレースホルダー 1">
            <a:extLst>
              <a:ext uri="{FF2B5EF4-FFF2-40B4-BE49-F238E27FC236}">
                <a16:creationId xmlns:a16="http://schemas.microsoft.com/office/drawing/2014/main" id="{CAE396F9-604B-45EA-7A6B-34732BEBE33D}"/>
              </a:ext>
            </a:extLst>
          </p:cNvPr>
          <p:cNvSpPr>
            <a:spLocks noGrp="1"/>
          </p:cNvSpPr>
          <p:nvPr>
            <p:ph type="sldNum" sz="quarter" idx="12"/>
          </p:nvPr>
        </p:nvSpPr>
        <p:spPr/>
        <p:txBody>
          <a:bodyPr/>
          <a:lstStyle/>
          <a:p>
            <a:fld id="{C339E4E8-780C-47DA-9976-8D59F520AA81}" type="slidenum">
              <a:rPr kumimoji="1" lang="ja-JP" altLang="en-US" smtClean="0"/>
              <a:t>30</a:t>
            </a:fld>
            <a:endParaRPr kumimoji="1" lang="ja-JP" altLang="en-US"/>
          </a:p>
        </p:txBody>
      </p:sp>
    </p:spTree>
    <p:extLst>
      <p:ext uri="{BB962C8B-B14F-4D97-AF65-F5344CB8AC3E}">
        <p14:creationId xmlns:p14="http://schemas.microsoft.com/office/powerpoint/2010/main" val="38670610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2234" name="Group 2794"/>
          <p:cNvGraphicFramePr>
            <a:graphicFrameLocks noGrp="1"/>
          </p:cNvGraphicFramePr>
          <p:nvPr>
            <p:ph idx="1"/>
            <p:extLst>
              <p:ext uri="{D42A27DB-BD31-4B8C-83A1-F6EECF244321}">
                <p14:modId xmlns:p14="http://schemas.microsoft.com/office/powerpoint/2010/main" val="3438380462"/>
              </p:ext>
            </p:extLst>
          </p:nvPr>
        </p:nvGraphicFramePr>
        <p:xfrm>
          <a:off x="1150957" y="908051"/>
          <a:ext cx="9874357" cy="5689301"/>
        </p:xfrm>
        <a:graphic>
          <a:graphicData uri="http://schemas.openxmlformats.org/drawingml/2006/table">
            <a:tbl>
              <a:tblPr/>
              <a:tblGrid>
                <a:gridCol w="672321">
                  <a:extLst>
                    <a:ext uri="{9D8B030D-6E8A-4147-A177-3AD203B41FA5}">
                      <a16:colId xmlns:a16="http://schemas.microsoft.com/office/drawing/2014/main" val="20000"/>
                    </a:ext>
                  </a:extLst>
                </a:gridCol>
                <a:gridCol w="2020685">
                  <a:extLst>
                    <a:ext uri="{9D8B030D-6E8A-4147-A177-3AD203B41FA5}">
                      <a16:colId xmlns:a16="http://schemas.microsoft.com/office/drawing/2014/main" val="20001"/>
                    </a:ext>
                  </a:extLst>
                </a:gridCol>
                <a:gridCol w="2366583">
                  <a:extLst>
                    <a:ext uri="{9D8B030D-6E8A-4147-A177-3AD203B41FA5}">
                      <a16:colId xmlns:a16="http://schemas.microsoft.com/office/drawing/2014/main" val="20002"/>
                    </a:ext>
                  </a:extLst>
                </a:gridCol>
                <a:gridCol w="2514259">
                  <a:extLst>
                    <a:ext uri="{9D8B030D-6E8A-4147-A177-3AD203B41FA5}">
                      <a16:colId xmlns:a16="http://schemas.microsoft.com/office/drawing/2014/main" val="20003"/>
                    </a:ext>
                  </a:extLst>
                </a:gridCol>
                <a:gridCol w="2300509">
                  <a:extLst>
                    <a:ext uri="{9D8B030D-6E8A-4147-A177-3AD203B41FA5}">
                      <a16:colId xmlns:a16="http://schemas.microsoft.com/office/drawing/2014/main" val="20004"/>
                    </a:ext>
                  </a:extLst>
                </a:gridCol>
              </a:tblGrid>
              <a:tr h="82623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a:ln>
                            <a:noFill/>
                          </a:ln>
                          <a:solidFill>
                            <a:schemeClr val="tx1"/>
                          </a:solidFill>
                          <a:effectLst/>
                          <a:latin typeface="Arial" charset="0"/>
                          <a:ea typeface="ＭＳ Ｐゴシック" pitchFamily="50" charset="-128"/>
                        </a:rPr>
                        <a:t>№</a:t>
                      </a:r>
                      <a:endParaRPr kumimoji="1" lang="ja-JP" altLang="ja-JP" sz="1800" b="0" i="0" u="none" strike="noStrike" cap="none" normalizeH="0" baseline="0" dirty="0">
                        <a:ln>
                          <a:noFill/>
                        </a:ln>
                        <a:solidFill>
                          <a:schemeClr val="tx1"/>
                        </a:solidFill>
                        <a:effectLst/>
                        <a:latin typeface="Arial" charset="0"/>
                        <a:ea typeface="ＭＳ Ｐゴシック" pitchFamily="50" charset="-128"/>
                      </a:endParaRPr>
                    </a:p>
                  </a:txBody>
                  <a:tcPr marL="101537" marR="101537"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pitchFamily="50" charset="-128"/>
                        </a:rPr>
                        <a:t>サービス等利用計画で整理された解決すべき課題（本人のニーズ）</a:t>
                      </a:r>
                    </a:p>
                  </a:txBody>
                  <a:tcPr marL="101537" marR="10153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9F98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pitchFamily="50" charset="-128"/>
                        </a:rPr>
                        <a:t>初期状態の評価</a:t>
                      </a:r>
                      <a:endParaRPr kumimoji="1" lang="en-US" altLang="ja-JP" sz="1400" b="0" i="0" u="none" strike="noStrike" cap="none" normalizeH="0" baseline="0" dirty="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pitchFamily="50" charset="-128"/>
                        </a:rPr>
                        <a:t>（利用者の状況</a:t>
                      </a:r>
                      <a:endParaRPr kumimoji="1" lang="en-US" altLang="ja-JP" sz="1400" b="0" i="0" u="none" strike="noStrike" cap="none" normalizeH="0" baseline="0" dirty="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pitchFamily="50" charset="-128"/>
                        </a:rPr>
                        <a:t>・環境の状況）</a:t>
                      </a:r>
                    </a:p>
                  </a:txBody>
                  <a:tcPr marL="101537" marR="10153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9F98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pitchFamily="50" charset="-128"/>
                        </a:rPr>
                        <a:t>支援者の気になること</a:t>
                      </a:r>
                      <a:endParaRPr kumimoji="1" lang="en-US" altLang="ja-JP" sz="1400" b="0" i="0" u="none" strike="noStrike" cap="none" normalizeH="0" baseline="0" dirty="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pitchFamily="50" charset="-128"/>
                        </a:rPr>
                        <a:t>・推測できること</a:t>
                      </a:r>
                      <a:endParaRPr kumimoji="1" lang="en-US" altLang="ja-JP" sz="1400" b="0" i="0" u="none" strike="noStrike" cap="none" normalizeH="0" baseline="0" dirty="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pitchFamily="50" charset="-128"/>
                        </a:rPr>
                        <a:t>（事例の強み・可能性）</a:t>
                      </a:r>
                    </a:p>
                  </a:txBody>
                  <a:tcPr marL="101537" marR="10153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9F98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pitchFamily="50" charset="-128"/>
                        </a:rPr>
                        <a:t>整理されたニーズ</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pitchFamily="50" charset="-128"/>
                        </a:rPr>
                        <a:t>（願いや希望を満たすための具体的な到達目標）</a:t>
                      </a:r>
                    </a:p>
                  </a:txBody>
                  <a:tcPr marL="101537" marR="10153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9F98F"/>
                    </a:solidFill>
                  </a:tcPr>
                </a:tc>
                <a:extLst>
                  <a:ext uri="{0D108BD9-81ED-4DB2-BD59-A6C34878D82A}">
                    <a16:rowId xmlns:a16="http://schemas.microsoft.com/office/drawing/2014/main" val="10000"/>
                  </a:ext>
                </a:extLst>
              </a:tr>
              <a:tr h="486307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Ｐゴシック" pitchFamily="50" charset="-128"/>
                      </a:endParaRPr>
                    </a:p>
                  </a:txBody>
                  <a:tcPr marL="101537" marR="10153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dirty="0">
                        <a:ln>
                          <a:noFill/>
                        </a:ln>
                        <a:solidFill>
                          <a:schemeClr val="tx1"/>
                        </a:solidFill>
                        <a:effectLst/>
                        <a:latin typeface="Arial" charset="0"/>
                        <a:ea typeface="ＭＳ Ｐゴシック" pitchFamily="50" charset="-128"/>
                      </a:endParaRPr>
                    </a:p>
                  </a:txBody>
                  <a:tcPr marL="101537" marR="1015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Arial" charset="0"/>
                          <a:ea typeface="ＭＳ Ｐゴシック" pitchFamily="50" charset="-128"/>
                        </a:rPr>
                        <a:t>（留意点）</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Arial" charset="0"/>
                          <a:ea typeface="ＭＳ Ｐゴシック" pitchFamily="50" charset="-128"/>
                        </a:rPr>
                        <a:t>本人の能力・家族・インフォーマルな支援の状況も記載する</a:t>
                      </a:r>
                      <a:endParaRPr kumimoji="1" lang="ja-JP" altLang="ja-JP" sz="1600" b="0" i="0" u="none" strike="noStrike" cap="none" normalizeH="0" baseline="0" dirty="0">
                        <a:ln>
                          <a:noFill/>
                        </a:ln>
                        <a:solidFill>
                          <a:schemeClr val="tx1"/>
                        </a:solidFill>
                        <a:effectLst/>
                        <a:latin typeface="Arial" charset="0"/>
                        <a:ea typeface="ＭＳ Ｐゴシック" pitchFamily="50" charset="-128"/>
                      </a:endParaRPr>
                    </a:p>
                  </a:txBody>
                  <a:tcPr marL="101537" marR="1015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Arial" charset="0"/>
                          <a:ea typeface="ＭＳ Ｐゴシック" pitchFamily="50" charset="-128"/>
                        </a:rPr>
                        <a:t>（留意点）</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dirty="0">
                          <a:ln>
                            <a:noFill/>
                          </a:ln>
                          <a:solidFill>
                            <a:schemeClr val="tx1"/>
                          </a:solidFill>
                          <a:effectLst/>
                          <a:latin typeface="Arial" charset="0"/>
                          <a:ea typeface="ＭＳ Ｐゴシック" pitchFamily="50" charset="-128"/>
                        </a:rPr>
                        <a:t>本人の強さ・可能性・揺れ具合も含めた見立てとして整理する</a:t>
                      </a:r>
                      <a:endParaRPr kumimoji="1" lang="ja-JP" altLang="ja-JP" sz="1600" b="0" i="0" u="none" strike="noStrike" cap="none" normalizeH="0" baseline="0" dirty="0">
                        <a:ln>
                          <a:noFill/>
                        </a:ln>
                        <a:solidFill>
                          <a:schemeClr val="tx1"/>
                        </a:solidFill>
                        <a:effectLst/>
                        <a:latin typeface="Arial" charset="0"/>
                        <a:ea typeface="ＭＳ Ｐゴシック" pitchFamily="50" charset="-128"/>
                      </a:endParaRPr>
                    </a:p>
                  </a:txBody>
                  <a:tcPr marL="101537" marR="1015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dirty="0">
                        <a:ln>
                          <a:noFill/>
                        </a:ln>
                        <a:solidFill>
                          <a:schemeClr val="tx1"/>
                        </a:solidFill>
                        <a:effectLst/>
                        <a:latin typeface="Arial" charset="0"/>
                        <a:ea typeface="ＭＳ Ｐゴシック" pitchFamily="50" charset="-128"/>
                      </a:endParaRPr>
                    </a:p>
                  </a:txBody>
                  <a:tcPr marL="101537" marR="10153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34839" name="Rectangle 2786"/>
          <p:cNvSpPr>
            <a:spLocks noChangeArrowheads="1"/>
          </p:cNvSpPr>
          <p:nvPr/>
        </p:nvSpPr>
        <p:spPr bwMode="auto">
          <a:xfrm>
            <a:off x="3336966" y="115888"/>
            <a:ext cx="5165766" cy="576262"/>
          </a:xfrm>
          <a:prstGeom prst="rect">
            <a:avLst/>
          </a:prstGeom>
          <a:noFill/>
          <a:ln w="12700" algn="ctr">
            <a:noFill/>
            <a:miter lim="800000"/>
            <a:headEnd/>
            <a:tailEnd/>
          </a:ln>
        </p:spPr>
        <p:txBody>
          <a:bodyPr anchor="ctr"/>
          <a:lstStyle/>
          <a:p>
            <a:r>
              <a:rPr lang="ja-JP" altLang="en-US" sz="2800" b="1" dirty="0">
                <a:solidFill>
                  <a:schemeClr val="tx2"/>
                </a:solidFill>
              </a:rPr>
              <a:t>ニーズの整理表の一例</a:t>
            </a:r>
            <a:endParaRPr lang="ja-JP" altLang="en-US" sz="1600" b="1" dirty="0">
              <a:solidFill>
                <a:schemeClr val="tx2"/>
              </a:solidFill>
            </a:endParaRPr>
          </a:p>
        </p:txBody>
      </p:sp>
      <p:sp>
        <p:nvSpPr>
          <p:cNvPr id="34841" name="Rectangle 2786"/>
          <p:cNvSpPr>
            <a:spLocks noChangeArrowheads="1"/>
          </p:cNvSpPr>
          <p:nvPr/>
        </p:nvSpPr>
        <p:spPr bwMode="auto">
          <a:xfrm>
            <a:off x="7294581" y="476285"/>
            <a:ext cx="3730733" cy="346075"/>
          </a:xfrm>
          <a:prstGeom prst="rect">
            <a:avLst/>
          </a:prstGeom>
          <a:noFill/>
          <a:ln w="12700" algn="ctr">
            <a:noFill/>
            <a:miter lim="800000"/>
            <a:headEnd/>
            <a:tailEnd/>
          </a:ln>
        </p:spPr>
        <p:txBody>
          <a:bodyPr anchor="ctr"/>
          <a:lstStyle/>
          <a:p>
            <a:r>
              <a:rPr lang="ja-JP" altLang="en-US" sz="1400" b="1" dirty="0">
                <a:solidFill>
                  <a:schemeClr val="tx2"/>
                </a:solidFill>
              </a:rPr>
              <a:t>　　　　　　　　　　　　　　　　　　　　　　　　　　　　　　　　　　　　　　　　　　　</a:t>
            </a:r>
            <a:r>
              <a:rPr lang="ja-JP" altLang="en-US" sz="1600" b="1" u="sng" dirty="0">
                <a:solidFill>
                  <a:schemeClr val="tx2"/>
                </a:solidFill>
              </a:rPr>
              <a:t>利用者名　　　　　　　　　　　様</a:t>
            </a:r>
            <a:br>
              <a:rPr lang="ja-JP" altLang="en-US" sz="1600" b="1" dirty="0">
                <a:solidFill>
                  <a:schemeClr val="tx2"/>
                </a:solidFill>
              </a:rPr>
            </a:br>
            <a:endParaRPr lang="ja-JP" altLang="en-US" sz="1600" b="1" dirty="0">
              <a:solidFill>
                <a:schemeClr val="tx2"/>
              </a:solidFill>
            </a:endParaRPr>
          </a:p>
        </p:txBody>
      </p:sp>
      <p:sp>
        <p:nvSpPr>
          <p:cNvPr id="2" name="スライド番号プレースホルダー 1">
            <a:extLst>
              <a:ext uri="{FF2B5EF4-FFF2-40B4-BE49-F238E27FC236}">
                <a16:creationId xmlns:a16="http://schemas.microsoft.com/office/drawing/2014/main" id="{834A0083-5D01-0BDF-9F50-817E8B4E1214}"/>
              </a:ext>
            </a:extLst>
          </p:cNvPr>
          <p:cNvSpPr>
            <a:spLocks noGrp="1"/>
          </p:cNvSpPr>
          <p:nvPr>
            <p:ph type="sldNum" sz="quarter" idx="12"/>
          </p:nvPr>
        </p:nvSpPr>
        <p:spPr/>
        <p:txBody>
          <a:bodyPr/>
          <a:lstStyle/>
          <a:p>
            <a:fld id="{C339E4E8-780C-47DA-9976-8D59F520AA81}" type="slidenum">
              <a:rPr kumimoji="1" lang="ja-JP" altLang="en-US" smtClean="0"/>
              <a:t>31</a:t>
            </a:fld>
            <a:endParaRPr kumimoji="1" lang="ja-JP" altLang="en-US"/>
          </a:p>
        </p:txBody>
      </p:sp>
    </p:spTree>
    <p:extLst>
      <p:ext uri="{BB962C8B-B14F-4D97-AF65-F5344CB8AC3E}">
        <p14:creationId xmlns:p14="http://schemas.microsoft.com/office/powerpoint/2010/main" val="26675797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26BA6FF-E31E-63F9-9B06-20797E61D6B9}"/>
              </a:ext>
            </a:extLst>
          </p:cNvPr>
          <p:cNvSpPr>
            <a:spLocks noGrp="1"/>
          </p:cNvSpPr>
          <p:nvPr>
            <p:ph type="title"/>
          </p:nvPr>
        </p:nvSpPr>
        <p:spPr>
          <a:xfrm>
            <a:off x="838200" y="365125"/>
            <a:ext cx="10515600" cy="1784309"/>
          </a:xfrm>
        </p:spPr>
        <p:txBody>
          <a:bodyPr>
            <a:noAutofit/>
          </a:bodyPr>
          <a:lstStyle/>
          <a:p>
            <a:br>
              <a:rPr lang="en-US" altLang="ja-JP" sz="2000" b="1" dirty="0">
                <a:latin typeface="+mn-ea"/>
                <a:ea typeface="+mn-ea"/>
              </a:rPr>
            </a:br>
            <a:r>
              <a:rPr lang="ja-JP" altLang="en-US" sz="2800" b="1" dirty="0">
                <a:latin typeface="+mn-ea"/>
                <a:ea typeface="+mn-ea"/>
              </a:rPr>
              <a:t>就労支援のニーズ整理では、就労よりも先に解決しておかねばならない領域があるので、初期段階で他の領域のニーズも確認する</a:t>
            </a:r>
            <a:br>
              <a:rPr lang="ja-JP" altLang="en-US" sz="2800" b="1" dirty="0">
                <a:latin typeface="+mn-ea"/>
                <a:ea typeface="+mn-ea"/>
              </a:rPr>
            </a:br>
            <a:r>
              <a:rPr lang="ja-JP" altLang="en-US" sz="2800" b="1" dirty="0">
                <a:latin typeface="+mn-ea"/>
                <a:ea typeface="+mn-ea"/>
              </a:rPr>
              <a:t>　　  </a:t>
            </a:r>
            <a:r>
              <a:rPr lang="ja-JP" altLang="en-US" sz="1800" b="1" dirty="0"/>
              <a:t>例えば、住居・医療・収入・家族・交友・趣味への希望等広く生活を聴取していく中で</a:t>
            </a:r>
            <a:br>
              <a:rPr lang="ja-JP" altLang="en-US" sz="1800" b="1" dirty="0"/>
            </a:br>
            <a:r>
              <a:rPr lang="ja-JP" altLang="en-US" sz="1800" b="1" dirty="0"/>
              <a:t>　　　　本当のニーズを知ることができる</a:t>
            </a:r>
            <a:endParaRPr kumimoji="1" lang="ja-JP" altLang="en-US" sz="2800" dirty="0">
              <a:ea typeface="+mn-ea"/>
            </a:endParaRPr>
          </a:p>
        </p:txBody>
      </p:sp>
      <p:sp>
        <p:nvSpPr>
          <p:cNvPr id="3" name="コンテンツ プレースホルダー 2">
            <a:extLst>
              <a:ext uri="{FF2B5EF4-FFF2-40B4-BE49-F238E27FC236}">
                <a16:creationId xmlns:a16="http://schemas.microsoft.com/office/drawing/2014/main" id="{4274F1A0-DF42-3739-9318-2267C8940C9D}"/>
              </a:ext>
            </a:extLst>
          </p:cNvPr>
          <p:cNvSpPr>
            <a:spLocks noGrp="1"/>
          </p:cNvSpPr>
          <p:nvPr>
            <p:ph idx="1"/>
          </p:nvPr>
        </p:nvSpPr>
        <p:spPr>
          <a:xfrm>
            <a:off x="838200" y="2149433"/>
            <a:ext cx="10515600" cy="4488873"/>
          </a:xfrm>
        </p:spPr>
        <p:txBody>
          <a:bodyPr/>
          <a:lstStyle/>
          <a:p>
            <a:pPr marL="0" indent="0">
              <a:buNone/>
            </a:pPr>
            <a:endParaRPr lang="ja-JP" altLang="en-US" sz="800" dirty="0">
              <a:latin typeface="+mn-ea"/>
            </a:endParaRPr>
          </a:p>
          <a:p>
            <a:pPr marL="0" indent="0">
              <a:buNone/>
            </a:pPr>
            <a:r>
              <a:rPr lang="ja-JP" altLang="en-US" sz="2000" dirty="0">
                <a:latin typeface="+mn-ea"/>
              </a:rPr>
              <a:t>（</a:t>
            </a:r>
            <a:r>
              <a:rPr lang="en-US" altLang="ja-JP" sz="2000" dirty="0">
                <a:latin typeface="+mn-ea"/>
              </a:rPr>
              <a:t>1</a:t>
            </a:r>
            <a:r>
              <a:rPr lang="ja-JP" altLang="en-US" sz="2000" dirty="0">
                <a:latin typeface="+mn-ea"/>
              </a:rPr>
              <a:t>）ニーズ整理のポイントとは</a:t>
            </a:r>
          </a:p>
          <a:p>
            <a:pPr marL="0" indent="0">
              <a:buNone/>
            </a:pPr>
            <a:r>
              <a:rPr lang="ja-JP" altLang="en-US" sz="1600" dirty="0">
                <a:latin typeface="+mn-ea"/>
              </a:rPr>
              <a:t>・利用者の意向に沿っているか</a:t>
            </a:r>
          </a:p>
          <a:p>
            <a:pPr marL="0" indent="0">
              <a:buNone/>
            </a:pPr>
            <a:r>
              <a:rPr lang="ja-JP" altLang="en-US" sz="1600" dirty="0">
                <a:latin typeface="+mn-ea"/>
              </a:rPr>
              <a:t>・人生の一部分としてとらえているか</a:t>
            </a:r>
          </a:p>
          <a:p>
            <a:pPr marL="0" indent="0">
              <a:buNone/>
            </a:pPr>
            <a:r>
              <a:rPr lang="ja-JP" altLang="en-US" sz="1600" dirty="0">
                <a:latin typeface="+mn-ea"/>
              </a:rPr>
              <a:t>・全体像をとらえている</a:t>
            </a:r>
          </a:p>
          <a:p>
            <a:pPr marL="0" indent="0">
              <a:buNone/>
            </a:pPr>
            <a:r>
              <a:rPr lang="ja-JP" altLang="en-US" sz="1600" dirty="0">
                <a:latin typeface="+mn-ea"/>
              </a:rPr>
              <a:t>・多面的にとらえているか</a:t>
            </a:r>
          </a:p>
          <a:p>
            <a:pPr marL="0" indent="0">
              <a:buNone/>
            </a:pPr>
            <a:r>
              <a:rPr lang="ja-JP" altLang="en-US" sz="1600" dirty="0">
                <a:latin typeface="+mn-ea"/>
              </a:rPr>
              <a:t>・複数の立場、職種の意見が反映されているか</a:t>
            </a:r>
          </a:p>
          <a:p>
            <a:pPr marL="0" indent="0">
              <a:buNone/>
            </a:pPr>
            <a:r>
              <a:rPr lang="ja-JP" altLang="en-US" sz="1600" dirty="0">
                <a:latin typeface="+mn-ea"/>
              </a:rPr>
              <a:t>・課題は検証可能か</a:t>
            </a:r>
          </a:p>
          <a:p>
            <a:pPr marL="0" indent="0">
              <a:buNone/>
            </a:pPr>
            <a:endParaRPr lang="ja-JP" altLang="en-US" sz="400" dirty="0">
              <a:latin typeface="+mn-ea"/>
            </a:endParaRPr>
          </a:p>
          <a:p>
            <a:pPr marL="0" indent="0">
              <a:buNone/>
            </a:pPr>
            <a:r>
              <a:rPr lang="ja-JP" altLang="en-US" sz="2000" dirty="0">
                <a:latin typeface="+mn-ea"/>
              </a:rPr>
              <a:t>（</a:t>
            </a:r>
            <a:r>
              <a:rPr lang="en-US" altLang="ja-JP" sz="2000" dirty="0">
                <a:latin typeface="+mn-ea"/>
              </a:rPr>
              <a:t>2</a:t>
            </a:r>
            <a:r>
              <a:rPr lang="ja-JP" altLang="en-US" sz="2000" dirty="0">
                <a:latin typeface="+mn-ea"/>
              </a:rPr>
              <a:t>）ニーズ整理の記入についての工夫（一例）</a:t>
            </a:r>
          </a:p>
          <a:p>
            <a:pPr marL="0" indent="0">
              <a:buNone/>
            </a:pPr>
            <a:r>
              <a:rPr lang="ja-JP" altLang="en-US" sz="1600" dirty="0">
                <a:latin typeface="+mn-ea"/>
              </a:rPr>
              <a:t>・アセスメントでは、できること、できないことをチェックしているうちに本人の全体像がぼやけることがあるので、１００字程度でアセスメントを要約してみる</a:t>
            </a:r>
          </a:p>
          <a:p>
            <a:pPr marL="0" indent="0">
              <a:buNone/>
            </a:pPr>
            <a:r>
              <a:rPr lang="ja-JP" altLang="en-US" sz="1600" dirty="0">
                <a:latin typeface="+mn-ea"/>
              </a:rPr>
              <a:t>・支援者の見立ての上で、ご本人の希望に即した支援を行うために、改めて、本人の全体像を確認するため「○○さんってどんな人」かを１００字程度でまとめてみる</a:t>
            </a:r>
            <a:endParaRPr lang="en-US" altLang="ja-JP" sz="1600" dirty="0">
              <a:latin typeface="+mn-ea"/>
            </a:endParaRPr>
          </a:p>
          <a:p>
            <a:pPr marL="0" indent="0">
              <a:buNone/>
            </a:pPr>
            <a:endParaRPr kumimoji="1" lang="ja-JP" altLang="en-US" dirty="0"/>
          </a:p>
        </p:txBody>
      </p:sp>
      <p:sp>
        <p:nvSpPr>
          <p:cNvPr id="4" name="スライド番号プレースホルダー 3">
            <a:extLst>
              <a:ext uri="{FF2B5EF4-FFF2-40B4-BE49-F238E27FC236}">
                <a16:creationId xmlns:a16="http://schemas.microsoft.com/office/drawing/2014/main" id="{F36E52C7-153C-4F58-B015-BDF578C3E6F0}"/>
              </a:ext>
            </a:extLst>
          </p:cNvPr>
          <p:cNvSpPr>
            <a:spLocks noGrp="1"/>
          </p:cNvSpPr>
          <p:nvPr>
            <p:ph type="sldNum" sz="quarter" idx="12"/>
          </p:nvPr>
        </p:nvSpPr>
        <p:spPr/>
        <p:txBody>
          <a:bodyPr/>
          <a:lstStyle/>
          <a:p>
            <a:fld id="{C339E4E8-780C-47DA-9976-8D59F520AA81}" type="slidenum">
              <a:rPr kumimoji="1" lang="ja-JP" altLang="en-US" smtClean="0"/>
              <a:t>32</a:t>
            </a:fld>
            <a:endParaRPr kumimoji="1" lang="ja-JP" altLang="en-US"/>
          </a:p>
        </p:txBody>
      </p:sp>
    </p:spTree>
    <p:extLst>
      <p:ext uri="{BB962C8B-B14F-4D97-AF65-F5344CB8AC3E}">
        <p14:creationId xmlns:p14="http://schemas.microsoft.com/office/powerpoint/2010/main" val="11328883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a:extLst>
              <a:ext uri="{FF2B5EF4-FFF2-40B4-BE49-F238E27FC236}">
                <a16:creationId xmlns:a16="http://schemas.microsoft.com/office/drawing/2014/main" id="{84590C9F-09B5-939B-2921-BEA2BBD49961}"/>
              </a:ext>
            </a:extLst>
          </p:cNvPr>
          <p:cNvSpPr>
            <a:spLocks noGrp="1"/>
          </p:cNvSpPr>
          <p:nvPr>
            <p:ph type="title"/>
          </p:nvPr>
        </p:nvSpPr>
        <p:spPr>
          <a:xfrm>
            <a:off x="6495372" y="355888"/>
            <a:ext cx="4858427" cy="1325563"/>
          </a:xfrm>
        </p:spPr>
        <p:txBody>
          <a:bodyPr>
            <a:noAutofit/>
          </a:bodyPr>
          <a:lstStyle/>
          <a:p>
            <a:r>
              <a:rPr lang="ja-JP" altLang="en-US" sz="3600" dirty="0"/>
              <a:t>就労継続支援</a:t>
            </a:r>
            <a:r>
              <a:rPr lang="en-US" altLang="ja-JP" sz="3600" dirty="0"/>
              <a:t>A</a:t>
            </a:r>
            <a:r>
              <a:rPr lang="ja-JP" altLang="en-US" sz="3600" dirty="0"/>
              <a:t>型計画の作成について</a:t>
            </a:r>
          </a:p>
        </p:txBody>
      </p:sp>
      <p:pic>
        <p:nvPicPr>
          <p:cNvPr id="11" name="コンテンツ プレースホルダー 10">
            <a:extLst>
              <a:ext uri="{FF2B5EF4-FFF2-40B4-BE49-F238E27FC236}">
                <a16:creationId xmlns:a16="http://schemas.microsoft.com/office/drawing/2014/main" id="{796147E7-58CD-23AC-DB3B-1E5ADE01EE2C}"/>
              </a:ext>
            </a:extLst>
          </p:cNvPr>
          <p:cNvPicPr>
            <a:picLocks noGrp="1" noChangeAspect="1"/>
          </p:cNvPicPr>
          <p:nvPr>
            <p:ph sz="half" idx="1"/>
          </p:nvPr>
        </p:nvPicPr>
        <p:blipFill>
          <a:blip r:embed="rId2"/>
          <a:stretch>
            <a:fillRect/>
          </a:stretch>
        </p:blipFill>
        <p:spPr>
          <a:xfrm>
            <a:off x="1043609" y="180976"/>
            <a:ext cx="4858427" cy="6358369"/>
          </a:xfrm>
          <a:prstGeom prst="rect">
            <a:avLst/>
          </a:prstGeom>
        </p:spPr>
      </p:pic>
      <p:sp>
        <p:nvSpPr>
          <p:cNvPr id="10" name="コンテンツ プレースホルダー 9">
            <a:extLst>
              <a:ext uri="{FF2B5EF4-FFF2-40B4-BE49-F238E27FC236}">
                <a16:creationId xmlns:a16="http://schemas.microsoft.com/office/drawing/2014/main" id="{03E54683-550F-A7B0-A3A1-E76952482322}"/>
              </a:ext>
            </a:extLst>
          </p:cNvPr>
          <p:cNvSpPr>
            <a:spLocks noGrp="1"/>
          </p:cNvSpPr>
          <p:nvPr>
            <p:ph sz="half" idx="2"/>
          </p:nvPr>
        </p:nvSpPr>
        <p:spPr>
          <a:xfrm>
            <a:off x="6585528" y="1825624"/>
            <a:ext cx="4768272" cy="4841875"/>
          </a:xfrm>
        </p:spPr>
        <p:txBody>
          <a:bodyPr>
            <a:normAutofit/>
          </a:bodyPr>
          <a:lstStyle/>
          <a:p>
            <a:pPr marL="0" indent="0">
              <a:buNone/>
            </a:pPr>
            <a:r>
              <a:rPr lang="ja-JP" altLang="ja-JP" sz="1800" kern="100" dirty="0">
                <a:effectLst/>
                <a:latin typeface="游ゴシック" panose="020B0400000000000000" pitchFamily="50" charset="-128"/>
                <a:ea typeface="游ゴシック" panose="020B0400000000000000" pitchFamily="50" charset="-128"/>
                <a:cs typeface="Courier New" panose="02070309020205020404" pitchFamily="49" charset="0"/>
              </a:rPr>
              <a:t>（中略）指定就労継続支援Ａ型事業所は、以下の内容を含めた就労継続支援Ａ型計画（中略）を作成する必要があるため、別紙様式１を参考に作成すること。</a:t>
            </a:r>
            <a:endParaRPr lang="en-US" altLang="ja-JP" sz="1800" kern="100" dirty="0">
              <a:effectLst/>
              <a:latin typeface="游ゴシック" panose="020B0400000000000000" pitchFamily="50" charset="-128"/>
              <a:ea typeface="游ゴシック" panose="020B0400000000000000" pitchFamily="50" charset="-128"/>
              <a:cs typeface="Courier New" panose="02070309020205020404" pitchFamily="49" charset="0"/>
            </a:endParaRPr>
          </a:p>
          <a:p>
            <a:pPr marL="0" indent="0">
              <a:buNone/>
            </a:pPr>
            <a:endParaRPr lang="ja-JP" altLang="ja-JP" sz="1800" kern="100" dirty="0">
              <a:effectLst/>
              <a:latin typeface="游ゴシック" panose="020B0400000000000000" pitchFamily="50" charset="-128"/>
              <a:ea typeface="游ゴシック" panose="020B0400000000000000" pitchFamily="50" charset="-128"/>
              <a:cs typeface="Courier New" panose="02070309020205020404" pitchFamily="49" charset="0"/>
            </a:endParaRPr>
          </a:p>
          <a:p>
            <a:r>
              <a:rPr lang="ja-JP" altLang="ja-JP" sz="1800" kern="100" dirty="0">
                <a:effectLst/>
                <a:latin typeface="游ゴシック" panose="020B0400000000000000" pitchFamily="50" charset="-128"/>
                <a:ea typeface="游ゴシック" panose="020B0400000000000000" pitchFamily="50" charset="-128"/>
                <a:cs typeface="Courier New" panose="02070309020205020404" pitchFamily="49" charset="0"/>
              </a:rPr>
              <a:t>利用者の希望する業務内容、労働時間、賃金、一般就労の希望の有無等</a:t>
            </a:r>
            <a:endParaRPr lang="en-US" altLang="ja-JP" sz="1800" kern="100" dirty="0">
              <a:effectLst/>
              <a:latin typeface="游ゴシック" panose="020B0400000000000000" pitchFamily="50" charset="-128"/>
              <a:ea typeface="游ゴシック" panose="020B0400000000000000" pitchFamily="50" charset="-128"/>
              <a:cs typeface="Courier New" panose="02070309020205020404" pitchFamily="49" charset="0"/>
            </a:endParaRPr>
          </a:p>
          <a:p>
            <a:endParaRPr lang="ja-JP" altLang="ja-JP" sz="1800" kern="100" dirty="0">
              <a:effectLst/>
              <a:latin typeface="游ゴシック" panose="020B0400000000000000" pitchFamily="50" charset="-128"/>
              <a:ea typeface="游ゴシック" panose="020B0400000000000000" pitchFamily="50" charset="-128"/>
              <a:cs typeface="Courier New" panose="02070309020205020404" pitchFamily="49" charset="0"/>
            </a:endParaRPr>
          </a:p>
          <a:p>
            <a:r>
              <a:rPr lang="ja-JP" altLang="ja-JP" sz="1800" kern="100" dirty="0">
                <a:effectLst/>
                <a:latin typeface="游ゴシック" panose="020B0400000000000000" pitchFamily="50" charset="-128"/>
                <a:ea typeface="游ゴシック" panose="020B0400000000000000" pitchFamily="50" charset="-128"/>
                <a:cs typeface="Courier New" panose="02070309020205020404" pitchFamily="49" charset="0"/>
              </a:rPr>
              <a:t>利用者の希望する生活や課題等を踏まえた短期目標、長期目標</a:t>
            </a:r>
            <a:endParaRPr lang="en-US" altLang="ja-JP" sz="1800" kern="100" dirty="0">
              <a:effectLst/>
              <a:latin typeface="游ゴシック" panose="020B0400000000000000" pitchFamily="50" charset="-128"/>
              <a:ea typeface="游ゴシック" panose="020B0400000000000000" pitchFamily="50" charset="-128"/>
              <a:cs typeface="Courier New" panose="02070309020205020404" pitchFamily="49" charset="0"/>
            </a:endParaRPr>
          </a:p>
          <a:p>
            <a:endParaRPr lang="ja-JP" altLang="ja-JP" sz="1800" kern="100" dirty="0">
              <a:effectLst/>
              <a:latin typeface="游ゴシック" panose="020B0400000000000000" pitchFamily="50" charset="-128"/>
              <a:ea typeface="游ゴシック" panose="020B0400000000000000" pitchFamily="50" charset="-128"/>
              <a:cs typeface="Courier New" panose="02070309020205020404" pitchFamily="49" charset="0"/>
            </a:endParaRPr>
          </a:p>
          <a:p>
            <a:r>
              <a:rPr lang="ja-JP" altLang="ja-JP" sz="1800" kern="100" dirty="0">
                <a:effectLst/>
                <a:latin typeface="游ゴシック" panose="020B0400000000000000" pitchFamily="50" charset="-128"/>
                <a:ea typeface="游ゴシック" panose="020B0400000000000000" pitchFamily="50" charset="-128"/>
                <a:cs typeface="Courier New" panose="02070309020205020404" pitchFamily="49" charset="0"/>
              </a:rPr>
              <a:t>利用者の希望を実現するための具体的な支援方針・内容</a:t>
            </a:r>
            <a:endParaRPr lang="en-US" altLang="ja-JP" sz="1800" kern="100" dirty="0">
              <a:effectLst/>
              <a:latin typeface="游ゴシック" panose="020B0400000000000000" pitchFamily="50" charset="-128"/>
              <a:ea typeface="游ゴシック" panose="020B0400000000000000" pitchFamily="50" charset="-128"/>
              <a:cs typeface="Courier New" panose="02070309020205020404" pitchFamily="49" charset="0"/>
            </a:endParaRPr>
          </a:p>
          <a:p>
            <a:pPr marL="0" indent="0">
              <a:buNone/>
            </a:pPr>
            <a:endParaRPr lang="en-US" altLang="ja-JP" sz="1800" kern="100" dirty="0">
              <a:effectLst/>
              <a:latin typeface="游ゴシック" panose="020B0400000000000000" pitchFamily="50" charset="-128"/>
              <a:ea typeface="游ゴシック" panose="020B0400000000000000" pitchFamily="50" charset="-128"/>
              <a:cs typeface="Courier New" panose="02070309020205020404" pitchFamily="49" charset="0"/>
            </a:endParaRPr>
          </a:p>
          <a:p>
            <a:pPr marL="0" indent="0">
              <a:buNone/>
            </a:pPr>
            <a:r>
              <a:rPr lang="ja-JP" altLang="ja-JP" sz="1100" kern="100" dirty="0">
                <a:effectLst/>
                <a:latin typeface="游ゴシック" panose="020B0400000000000000" pitchFamily="50" charset="-128"/>
                <a:ea typeface="游ゴシック" panose="020B0400000000000000" pitchFamily="50" charset="-128"/>
                <a:cs typeface="Courier New" panose="02070309020205020404" pitchFamily="49" charset="0"/>
              </a:rPr>
              <a:t>出典「障害者総合支援法　事業者ハンドブック報酬編　</a:t>
            </a:r>
            <a:r>
              <a:rPr lang="en-US" altLang="ja-JP" sz="1100" kern="100" dirty="0">
                <a:effectLst/>
                <a:latin typeface="游ゴシック" panose="020B0400000000000000" pitchFamily="50" charset="-128"/>
                <a:ea typeface="游ゴシック" panose="020B0400000000000000" pitchFamily="50" charset="-128"/>
                <a:cs typeface="Courier New" panose="02070309020205020404" pitchFamily="49" charset="0"/>
              </a:rPr>
              <a:t>2022</a:t>
            </a:r>
            <a:r>
              <a:rPr lang="ja-JP" altLang="ja-JP" sz="1100" kern="100" dirty="0">
                <a:effectLst/>
                <a:latin typeface="游ゴシック" panose="020B0400000000000000" pitchFamily="50" charset="-128"/>
                <a:ea typeface="游ゴシック" panose="020B0400000000000000" pitchFamily="50" charset="-128"/>
                <a:cs typeface="Courier New" panose="02070309020205020404" pitchFamily="49" charset="0"/>
              </a:rPr>
              <a:t>年度版」</a:t>
            </a:r>
          </a:p>
          <a:p>
            <a:endParaRPr lang="ja-JP" altLang="ja-JP" sz="1800" kern="100" dirty="0">
              <a:effectLst/>
              <a:latin typeface="游ゴシック" panose="020B0400000000000000" pitchFamily="50" charset="-128"/>
              <a:ea typeface="游ゴシック" panose="020B0400000000000000" pitchFamily="50" charset="-128"/>
              <a:cs typeface="Courier New" panose="02070309020205020404" pitchFamily="49" charset="0"/>
            </a:endParaRPr>
          </a:p>
          <a:p>
            <a:endParaRPr lang="ja-JP" altLang="en-US" dirty="0"/>
          </a:p>
        </p:txBody>
      </p:sp>
      <p:sp>
        <p:nvSpPr>
          <p:cNvPr id="2" name="スライド番号プレースホルダー 1">
            <a:extLst>
              <a:ext uri="{FF2B5EF4-FFF2-40B4-BE49-F238E27FC236}">
                <a16:creationId xmlns:a16="http://schemas.microsoft.com/office/drawing/2014/main" id="{E021EE12-1F28-0AFD-E682-BE2F8DFF44BE}"/>
              </a:ext>
            </a:extLst>
          </p:cNvPr>
          <p:cNvSpPr>
            <a:spLocks noGrp="1"/>
          </p:cNvSpPr>
          <p:nvPr>
            <p:ph type="sldNum" sz="quarter" idx="12"/>
          </p:nvPr>
        </p:nvSpPr>
        <p:spPr/>
        <p:txBody>
          <a:bodyPr/>
          <a:lstStyle/>
          <a:p>
            <a:fld id="{C339E4E8-780C-47DA-9976-8D59F520AA81}" type="slidenum">
              <a:rPr kumimoji="1" lang="ja-JP" altLang="en-US" smtClean="0"/>
              <a:t>33</a:t>
            </a:fld>
            <a:endParaRPr kumimoji="1" lang="ja-JP" altLang="en-US"/>
          </a:p>
        </p:txBody>
      </p:sp>
    </p:spTree>
    <p:extLst>
      <p:ext uri="{BB962C8B-B14F-4D97-AF65-F5344CB8AC3E}">
        <p14:creationId xmlns:p14="http://schemas.microsoft.com/office/powerpoint/2010/main" val="176359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a:extLst>
              <a:ext uri="{FF2B5EF4-FFF2-40B4-BE49-F238E27FC236}">
                <a16:creationId xmlns:a16="http://schemas.microsoft.com/office/drawing/2014/main" id="{67CD2C90-E7D4-9285-888F-06F83E94CD0A}"/>
              </a:ext>
            </a:extLst>
          </p:cNvPr>
          <p:cNvSpPr>
            <a:spLocks noGrp="1"/>
          </p:cNvSpPr>
          <p:nvPr>
            <p:ph idx="1"/>
          </p:nvPr>
        </p:nvSpPr>
        <p:spPr>
          <a:xfrm>
            <a:off x="838200" y="1448790"/>
            <a:ext cx="10515600" cy="5301966"/>
          </a:xfrm>
        </p:spPr>
        <p:txBody>
          <a:bodyPr>
            <a:normAutofit/>
          </a:bodyPr>
          <a:lstStyle/>
          <a:p>
            <a:pPr marL="0" indent="0">
              <a:buNone/>
            </a:pPr>
            <a:endParaRPr lang="ja-JP" altLang="en-US" sz="2000" dirty="0">
              <a:latin typeface="+mn-ea"/>
            </a:endParaRPr>
          </a:p>
          <a:p>
            <a:pPr marL="0" indent="0">
              <a:buNone/>
            </a:pPr>
            <a:r>
              <a:rPr lang="ja-JP" altLang="en-US" sz="2000" dirty="0">
                <a:latin typeface="+mn-ea"/>
              </a:rPr>
              <a:t>・サービス等利用計画に基づいた個別支援計画を作成しているかを確認</a:t>
            </a:r>
          </a:p>
          <a:p>
            <a:pPr marL="0" indent="0">
              <a:buNone/>
            </a:pPr>
            <a:r>
              <a:rPr lang="ja-JP" altLang="en-US" sz="2000" dirty="0">
                <a:latin typeface="+mn-ea"/>
              </a:rPr>
              <a:t>・本人のニーズがきちんと反映されているか、支援者の押し付けになっていないかを確認</a:t>
            </a:r>
          </a:p>
          <a:p>
            <a:pPr marL="0" indent="0">
              <a:buNone/>
            </a:pPr>
            <a:r>
              <a:rPr lang="ja-JP" altLang="en-US" sz="2000" dirty="0">
                <a:latin typeface="+mn-ea"/>
              </a:rPr>
              <a:t>・本人にわかりやすい言葉で書いてあるかを確認</a:t>
            </a:r>
          </a:p>
          <a:p>
            <a:pPr marL="0" indent="0">
              <a:buNone/>
            </a:pPr>
            <a:r>
              <a:rPr lang="ja-JP" altLang="en-US" sz="2000" dirty="0">
                <a:latin typeface="+mn-ea"/>
              </a:rPr>
              <a:t>・支援内容を抽象的な言葉で表現していないかを確認</a:t>
            </a:r>
          </a:p>
          <a:p>
            <a:pPr marL="0" indent="0">
              <a:buNone/>
            </a:pPr>
            <a:r>
              <a:rPr lang="ja-JP" altLang="en-US" sz="2000" dirty="0">
                <a:latin typeface="+mn-ea"/>
              </a:rPr>
              <a:t>　　　　　　　（例　安定した生活、楽しい暮らし、薬をちゃんと飲む等）</a:t>
            </a:r>
          </a:p>
          <a:p>
            <a:pPr marL="0" indent="0">
              <a:buNone/>
            </a:pPr>
            <a:r>
              <a:rPr lang="ja-JP" altLang="en-US" sz="2000" dirty="0">
                <a:latin typeface="+mn-ea"/>
              </a:rPr>
              <a:t>・具体的な目標と期間を設定してあるかを確認</a:t>
            </a:r>
          </a:p>
          <a:p>
            <a:pPr marL="0" indent="0">
              <a:buNone/>
            </a:pPr>
            <a:r>
              <a:rPr lang="ja-JP" altLang="en-US" sz="2000" dirty="0">
                <a:latin typeface="+mn-ea"/>
              </a:rPr>
              <a:t>・小さなステップを踏むような計画作成に留意してあるかを確認</a:t>
            </a:r>
            <a:endParaRPr lang="en-US" altLang="ja-JP" sz="2000" dirty="0">
              <a:latin typeface="+mn-ea"/>
            </a:endParaRPr>
          </a:p>
          <a:p>
            <a:pPr marL="0" indent="0">
              <a:buNone/>
            </a:pPr>
            <a:endParaRPr lang="ja-JP" altLang="en-US" sz="2000" dirty="0">
              <a:latin typeface="+mn-ea"/>
            </a:endParaRPr>
          </a:p>
          <a:p>
            <a:pPr marL="0" indent="0" algn="ctr">
              <a:buNone/>
            </a:pPr>
            <a:r>
              <a:rPr lang="ja-JP" altLang="en-US" sz="2600" b="1" dirty="0">
                <a:latin typeface="+mn-ea"/>
              </a:rPr>
              <a:t>本人を中心とした計画を、本人と一緒に作っていくプロセスが重要</a:t>
            </a:r>
          </a:p>
          <a:p>
            <a:pPr marL="0" indent="0" algn="ctr">
              <a:buNone/>
            </a:pPr>
            <a:r>
              <a:rPr lang="ja-JP" altLang="en-US" sz="2000" b="1" dirty="0">
                <a:latin typeface="+mn-ea"/>
              </a:rPr>
              <a:t>本人が自分の支援計画を自分でラフスケッチする力を養う</a:t>
            </a:r>
          </a:p>
          <a:p>
            <a:pPr marL="0" indent="0">
              <a:buNone/>
            </a:pPr>
            <a:r>
              <a:rPr lang="ja-JP" altLang="en-US" sz="2000" b="1" dirty="0">
                <a:latin typeface="+mn-ea"/>
              </a:rPr>
              <a:t>　　　　  　　   自分の人生に責任を持つという視点を伝える</a:t>
            </a:r>
            <a:endParaRPr lang="en-US" altLang="ja-JP" sz="2000" b="1" dirty="0"/>
          </a:p>
        </p:txBody>
      </p:sp>
      <p:sp>
        <p:nvSpPr>
          <p:cNvPr id="6" name="タイトル 5">
            <a:extLst>
              <a:ext uri="{FF2B5EF4-FFF2-40B4-BE49-F238E27FC236}">
                <a16:creationId xmlns:a16="http://schemas.microsoft.com/office/drawing/2014/main" id="{608DF8CA-02AB-2A22-EDD6-78756BE0CA4D}"/>
              </a:ext>
            </a:extLst>
          </p:cNvPr>
          <p:cNvSpPr>
            <a:spLocks noGrp="1"/>
          </p:cNvSpPr>
          <p:nvPr>
            <p:ph type="title"/>
          </p:nvPr>
        </p:nvSpPr>
        <p:spPr/>
        <p:txBody>
          <a:bodyPr/>
          <a:lstStyle/>
          <a:p>
            <a:pPr algn="ctr"/>
            <a:r>
              <a:rPr lang="ja-JP" altLang="en-US" dirty="0"/>
              <a:t>個別支援計画作成のポイント</a:t>
            </a:r>
          </a:p>
        </p:txBody>
      </p:sp>
      <p:sp>
        <p:nvSpPr>
          <p:cNvPr id="2" name="スライド番号プレースホルダー 1">
            <a:extLst>
              <a:ext uri="{FF2B5EF4-FFF2-40B4-BE49-F238E27FC236}">
                <a16:creationId xmlns:a16="http://schemas.microsoft.com/office/drawing/2014/main" id="{ED54E708-2F7C-B6CD-A565-8C739762E6E5}"/>
              </a:ext>
            </a:extLst>
          </p:cNvPr>
          <p:cNvSpPr>
            <a:spLocks noGrp="1"/>
          </p:cNvSpPr>
          <p:nvPr>
            <p:ph type="sldNum" sz="quarter" idx="12"/>
          </p:nvPr>
        </p:nvSpPr>
        <p:spPr/>
        <p:txBody>
          <a:bodyPr/>
          <a:lstStyle/>
          <a:p>
            <a:fld id="{C339E4E8-780C-47DA-9976-8D59F520AA81}" type="slidenum">
              <a:rPr kumimoji="1" lang="ja-JP" altLang="en-US" smtClean="0"/>
              <a:t>34</a:t>
            </a:fld>
            <a:endParaRPr kumimoji="1" lang="ja-JP" altLang="en-US"/>
          </a:p>
        </p:txBody>
      </p:sp>
    </p:spTree>
    <p:extLst>
      <p:ext uri="{BB962C8B-B14F-4D97-AF65-F5344CB8AC3E}">
        <p14:creationId xmlns:p14="http://schemas.microsoft.com/office/powerpoint/2010/main" val="4241302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a:extLst>
              <a:ext uri="{FF2B5EF4-FFF2-40B4-BE49-F238E27FC236}">
                <a16:creationId xmlns:a16="http://schemas.microsoft.com/office/drawing/2014/main" id="{67CD2C90-E7D4-9285-888F-06F83E94CD0A}"/>
              </a:ext>
            </a:extLst>
          </p:cNvPr>
          <p:cNvSpPr>
            <a:spLocks noGrp="1"/>
          </p:cNvSpPr>
          <p:nvPr>
            <p:ph idx="1"/>
          </p:nvPr>
        </p:nvSpPr>
        <p:spPr>
          <a:xfrm>
            <a:off x="838200" y="1151906"/>
            <a:ext cx="10515600" cy="5706094"/>
          </a:xfrm>
        </p:spPr>
        <p:txBody>
          <a:bodyPr>
            <a:normAutofit/>
          </a:bodyPr>
          <a:lstStyle/>
          <a:p>
            <a:pPr marL="0" lvl="0" indent="0">
              <a:lnSpc>
                <a:spcPct val="100000"/>
              </a:lnSpc>
              <a:buNone/>
            </a:pPr>
            <a:r>
              <a:rPr lang="ja-JP" altLang="en-US" sz="1800" b="1" dirty="0">
                <a:latin typeface="+mn-ea"/>
              </a:rPr>
              <a:t>（</a:t>
            </a:r>
            <a:r>
              <a:rPr lang="en-US" altLang="ja-JP" sz="1800" b="1" dirty="0">
                <a:latin typeface="+mn-ea"/>
              </a:rPr>
              <a:t>1</a:t>
            </a:r>
            <a:r>
              <a:rPr lang="ja-JP" altLang="en-US" sz="1800" b="1" dirty="0">
                <a:latin typeface="+mn-ea"/>
              </a:rPr>
              <a:t>）登場人物の設定</a:t>
            </a:r>
          </a:p>
          <a:p>
            <a:pPr marL="0" lvl="0" indent="0">
              <a:lnSpc>
                <a:spcPct val="100000"/>
              </a:lnSpc>
              <a:buNone/>
            </a:pPr>
            <a:r>
              <a:rPr lang="ja-JP" altLang="en-US" sz="1800" dirty="0">
                <a:latin typeface="+mn-ea"/>
              </a:rPr>
              <a:t>　ご本人・サービス管理責任者・Ａ型生活支援員・Ａ型職業指導員</a:t>
            </a:r>
          </a:p>
          <a:p>
            <a:pPr marL="0" lvl="0" indent="0">
              <a:lnSpc>
                <a:spcPct val="100000"/>
              </a:lnSpc>
              <a:buNone/>
            </a:pPr>
            <a:r>
              <a:rPr lang="ja-JP" altLang="en-US" sz="1800" dirty="0">
                <a:latin typeface="+mn-ea"/>
              </a:rPr>
              <a:t>　その他にどなたを会議に招くのかを検討</a:t>
            </a:r>
          </a:p>
          <a:p>
            <a:pPr marL="0" lvl="0" indent="0">
              <a:lnSpc>
                <a:spcPct val="100000"/>
              </a:lnSpc>
              <a:buNone/>
            </a:pPr>
            <a:r>
              <a:rPr lang="ja-JP" altLang="en-US" sz="1800" b="1" dirty="0">
                <a:latin typeface="+mn-ea"/>
              </a:rPr>
              <a:t>（</a:t>
            </a:r>
            <a:r>
              <a:rPr lang="en-US" altLang="ja-JP" sz="1800" b="1" dirty="0">
                <a:latin typeface="+mn-ea"/>
              </a:rPr>
              <a:t>2</a:t>
            </a:r>
            <a:r>
              <a:rPr lang="ja-JP" altLang="en-US" sz="1800" b="1" dirty="0">
                <a:latin typeface="+mn-ea"/>
              </a:rPr>
              <a:t>）会議の次第</a:t>
            </a:r>
          </a:p>
          <a:p>
            <a:pPr marL="0" indent="0">
              <a:lnSpc>
                <a:spcPct val="100000"/>
              </a:lnSpc>
              <a:buNone/>
            </a:pPr>
            <a:r>
              <a:rPr kumimoji="1" lang="ja-JP" altLang="en-US" sz="1800" dirty="0">
                <a:latin typeface="+mn-ea"/>
              </a:rPr>
              <a:t>　① 自己紹介　② 本日の会議の目的　③ ご本人が思いを語る　④ 現在の各所での様子の共有</a:t>
            </a:r>
          </a:p>
          <a:p>
            <a:pPr marL="0" indent="0">
              <a:lnSpc>
                <a:spcPct val="100000"/>
              </a:lnSpc>
              <a:buNone/>
            </a:pPr>
            <a:r>
              <a:rPr kumimoji="1" lang="ja-JP" altLang="en-US" sz="1800" dirty="0">
                <a:latin typeface="+mn-ea"/>
              </a:rPr>
              <a:t>　⑤ 支援方針と個別支援計画案の説明　⑥ 質疑　⑦ 役割の確認　⑧ 次回会議の日程</a:t>
            </a:r>
          </a:p>
          <a:p>
            <a:pPr marL="0" indent="0">
              <a:lnSpc>
                <a:spcPct val="100000"/>
              </a:lnSpc>
              <a:buNone/>
            </a:pPr>
            <a:r>
              <a:rPr lang="ja-JP" altLang="en-US" sz="1800" b="1" dirty="0">
                <a:latin typeface="+mn-ea"/>
              </a:rPr>
              <a:t>（</a:t>
            </a:r>
            <a:r>
              <a:rPr lang="en-US" altLang="ja-JP" sz="1800" b="1" dirty="0">
                <a:latin typeface="+mn-ea"/>
              </a:rPr>
              <a:t>3</a:t>
            </a:r>
            <a:r>
              <a:rPr lang="ja-JP" altLang="en-US" sz="1800" b="1" dirty="0">
                <a:latin typeface="+mn-ea"/>
              </a:rPr>
              <a:t>）個別支援計画作成</a:t>
            </a:r>
            <a:r>
              <a:rPr kumimoji="1" lang="ja-JP" altLang="en-US" sz="1800" b="1" dirty="0">
                <a:latin typeface="+mn-ea"/>
              </a:rPr>
              <a:t>会議の留意点</a:t>
            </a:r>
            <a:endParaRPr kumimoji="1" lang="ja-JP" altLang="en-US" sz="1600" b="1" dirty="0">
              <a:latin typeface="+mn-ea"/>
            </a:endParaRPr>
          </a:p>
          <a:p>
            <a:pPr marL="0" indent="0">
              <a:lnSpc>
                <a:spcPct val="100000"/>
              </a:lnSpc>
              <a:buNone/>
            </a:pPr>
            <a:r>
              <a:rPr lang="ja-JP" altLang="en-US" sz="1800" dirty="0">
                <a:latin typeface="+mn-ea"/>
              </a:rPr>
              <a:t>　・</a:t>
            </a:r>
            <a:r>
              <a:rPr kumimoji="1" lang="ja-JP" altLang="en-US" sz="1800" dirty="0">
                <a:latin typeface="+mn-ea"/>
              </a:rPr>
              <a:t>ここでも基本的な価値が問われる　「本人が中心か」「本人の意思決定の支援か」</a:t>
            </a:r>
          </a:p>
          <a:p>
            <a:pPr marL="0" indent="0">
              <a:lnSpc>
                <a:spcPct val="100000"/>
              </a:lnSpc>
              <a:buNone/>
            </a:pPr>
            <a:r>
              <a:rPr kumimoji="1" lang="ja-JP" altLang="en-US" sz="1800" dirty="0">
                <a:latin typeface="+mn-ea"/>
              </a:rPr>
              <a:t>　・本人・関係者のことを考えぬいた環境設定</a:t>
            </a:r>
          </a:p>
          <a:p>
            <a:pPr marL="0" indent="0">
              <a:lnSpc>
                <a:spcPct val="100000"/>
              </a:lnSpc>
              <a:buNone/>
            </a:pPr>
            <a:r>
              <a:rPr kumimoji="1" lang="ja-JP" altLang="en-US" sz="1800" dirty="0">
                <a:latin typeface="+mn-ea"/>
              </a:rPr>
              <a:t>　・共有と分担、連携が具現化されているか</a:t>
            </a:r>
          </a:p>
          <a:p>
            <a:pPr marL="0" indent="0">
              <a:lnSpc>
                <a:spcPct val="100000"/>
              </a:lnSpc>
              <a:buNone/>
            </a:pPr>
            <a:r>
              <a:rPr kumimoji="1" lang="ja-JP" altLang="en-US" sz="1800" dirty="0">
                <a:latin typeface="+mn-ea"/>
              </a:rPr>
              <a:t>　・みんな参加し、みんな発言する</a:t>
            </a:r>
          </a:p>
          <a:p>
            <a:pPr marL="0" indent="0">
              <a:lnSpc>
                <a:spcPct val="100000"/>
              </a:lnSpc>
              <a:buNone/>
            </a:pPr>
            <a:r>
              <a:rPr lang="ja-JP" altLang="en-US" sz="1800" dirty="0">
                <a:latin typeface="+mn-ea"/>
              </a:rPr>
              <a:t>　・</a:t>
            </a:r>
            <a:r>
              <a:rPr kumimoji="1" lang="ja-JP" altLang="en-US" sz="1800" dirty="0">
                <a:latin typeface="+mn-ea"/>
              </a:rPr>
              <a:t>関係者との事前調整</a:t>
            </a:r>
          </a:p>
          <a:p>
            <a:pPr marL="0" indent="0">
              <a:lnSpc>
                <a:spcPct val="100000"/>
              </a:lnSpc>
              <a:buNone/>
            </a:pPr>
            <a:r>
              <a:rPr kumimoji="1" lang="ja-JP" altLang="en-US" sz="1800" dirty="0">
                <a:latin typeface="+mn-ea"/>
              </a:rPr>
              <a:t>　・いい雰囲気で、支援チームを作る</a:t>
            </a:r>
          </a:p>
          <a:p>
            <a:pPr marL="0" indent="0">
              <a:lnSpc>
                <a:spcPct val="100000"/>
              </a:lnSpc>
              <a:buNone/>
            </a:pPr>
            <a:endParaRPr kumimoji="1" lang="ja-JP" altLang="en-US" sz="1800" dirty="0">
              <a:latin typeface="+mn-ea"/>
            </a:endParaRPr>
          </a:p>
          <a:p>
            <a:pPr marL="0" lvl="0" indent="0">
              <a:lnSpc>
                <a:spcPct val="100000"/>
              </a:lnSpc>
              <a:buNone/>
            </a:pPr>
            <a:endParaRPr lang="ja-JP" altLang="en-US" sz="2000" dirty="0">
              <a:latin typeface="+mn-ea"/>
            </a:endParaRPr>
          </a:p>
        </p:txBody>
      </p:sp>
      <p:sp>
        <p:nvSpPr>
          <p:cNvPr id="6" name="タイトル 5">
            <a:extLst>
              <a:ext uri="{FF2B5EF4-FFF2-40B4-BE49-F238E27FC236}">
                <a16:creationId xmlns:a16="http://schemas.microsoft.com/office/drawing/2014/main" id="{608DF8CA-02AB-2A22-EDD6-78756BE0CA4D}"/>
              </a:ext>
            </a:extLst>
          </p:cNvPr>
          <p:cNvSpPr>
            <a:spLocks noGrp="1"/>
          </p:cNvSpPr>
          <p:nvPr>
            <p:ph type="title"/>
          </p:nvPr>
        </p:nvSpPr>
        <p:spPr>
          <a:xfrm>
            <a:off x="838200" y="365125"/>
            <a:ext cx="10515600" cy="786781"/>
          </a:xfrm>
        </p:spPr>
        <p:txBody>
          <a:bodyPr/>
          <a:lstStyle/>
          <a:p>
            <a:pPr algn="ctr"/>
            <a:r>
              <a:rPr lang="ja-JP" altLang="en-US" dirty="0"/>
              <a:t>個別支援計画作成会議（ロールプレイ）</a:t>
            </a:r>
          </a:p>
        </p:txBody>
      </p:sp>
      <p:sp>
        <p:nvSpPr>
          <p:cNvPr id="2" name="スライド番号プレースホルダー 1">
            <a:extLst>
              <a:ext uri="{FF2B5EF4-FFF2-40B4-BE49-F238E27FC236}">
                <a16:creationId xmlns:a16="http://schemas.microsoft.com/office/drawing/2014/main" id="{8CBF10F0-DF61-7084-34D5-D6A662094D97}"/>
              </a:ext>
            </a:extLst>
          </p:cNvPr>
          <p:cNvSpPr>
            <a:spLocks noGrp="1"/>
          </p:cNvSpPr>
          <p:nvPr>
            <p:ph type="sldNum" sz="quarter" idx="12"/>
          </p:nvPr>
        </p:nvSpPr>
        <p:spPr/>
        <p:txBody>
          <a:bodyPr/>
          <a:lstStyle/>
          <a:p>
            <a:fld id="{C339E4E8-780C-47DA-9976-8D59F520AA81}" type="slidenum">
              <a:rPr kumimoji="1" lang="ja-JP" altLang="en-US" smtClean="0"/>
              <a:t>35</a:t>
            </a:fld>
            <a:endParaRPr kumimoji="1" lang="ja-JP" altLang="en-US"/>
          </a:p>
        </p:txBody>
      </p:sp>
    </p:spTree>
    <p:extLst>
      <p:ext uri="{BB962C8B-B14F-4D97-AF65-F5344CB8AC3E}">
        <p14:creationId xmlns:p14="http://schemas.microsoft.com/office/powerpoint/2010/main" val="10401707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a:extLst>
              <a:ext uri="{FF2B5EF4-FFF2-40B4-BE49-F238E27FC236}">
                <a16:creationId xmlns:a16="http://schemas.microsoft.com/office/drawing/2014/main" id="{67CD2C90-E7D4-9285-888F-06F83E94CD0A}"/>
              </a:ext>
            </a:extLst>
          </p:cNvPr>
          <p:cNvSpPr>
            <a:spLocks noGrp="1"/>
          </p:cNvSpPr>
          <p:nvPr>
            <p:ph idx="1"/>
          </p:nvPr>
        </p:nvSpPr>
        <p:spPr>
          <a:xfrm>
            <a:off x="838200" y="1341912"/>
            <a:ext cx="10515600" cy="5373584"/>
          </a:xfrm>
        </p:spPr>
        <p:txBody>
          <a:bodyPr>
            <a:normAutofit/>
          </a:bodyPr>
          <a:lstStyle/>
          <a:p>
            <a:pPr marL="0" indent="0">
              <a:lnSpc>
                <a:spcPct val="150000"/>
              </a:lnSpc>
              <a:buNone/>
            </a:pPr>
            <a:r>
              <a:rPr kumimoji="1" lang="ja-JP" altLang="en-US" b="1" u="sng" dirty="0">
                <a:latin typeface="+mn-ea"/>
              </a:rPr>
              <a:t>グランドルール</a:t>
            </a:r>
            <a:r>
              <a:rPr kumimoji="1" lang="ja-JP" altLang="en-US" dirty="0">
                <a:latin typeface="+mn-ea"/>
              </a:rPr>
              <a:t>　</a:t>
            </a:r>
            <a:endParaRPr kumimoji="1" lang="en-US" altLang="ja-JP" dirty="0">
              <a:latin typeface="+mn-ea"/>
            </a:endParaRPr>
          </a:p>
          <a:p>
            <a:pPr marL="0" indent="0">
              <a:lnSpc>
                <a:spcPct val="100000"/>
              </a:lnSpc>
              <a:buNone/>
            </a:pPr>
            <a:endParaRPr lang="en-US" altLang="ja-JP" sz="1000" dirty="0">
              <a:latin typeface="+mn-ea"/>
            </a:endParaRPr>
          </a:p>
          <a:p>
            <a:pPr marL="0" indent="0">
              <a:lnSpc>
                <a:spcPct val="100000"/>
              </a:lnSpc>
              <a:buNone/>
            </a:pPr>
            <a:r>
              <a:rPr kumimoji="1" lang="ja-JP" altLang="en-US" sz="2000" dirty="0">
                <a:latin typeface="+mn-ea"/>
              </a:rPr>
              <a:t>　　① </a:t>
            </a:r>
            <a:r>
              <a:rPr kumimoji="1" lang="ja-JP" altLang="en-US" sz="2000" b="1" dirty="0">
                <a:latin typeface="+mn-ea"/>
              </a:rPr>
              <a:t>端的に</a:t>
            </a:r>
            <a:r>
              <a:rPr kumimoji="1" lang="ja-JP" altLang="en-US" sz="2000" dirty="0">
                <a:latin typeface="+mn-ea"/>
              </a:rPr>
              <a:t>発言する（最長</a:t>
            </a:r>
            <a:r>
              <a:rPr kumimoji="1" lang="en-US" altLang="ja-JP" sz="2000" dirty="0">
                <a:latin typeface="+mn-ea"/>
              </a:rPr>
              <a:t>30</a:t>
            </a:r>
            <a:r>
              <a:rPr kumimoji="1" lang="ja-JP" altLang="en-US" sz="2000" dirty="0">
                <a:latin typeface="+mn-ea"/>
              </a:rPr>
              <a:t>秒！）</a:t>
            </a:r>
          </a:p>
          <a:p>
            <a:pPr marL="0" indent="0">
              <a:lnSpc>
                <a:spcPct val="100000"/>
              </a:lnSpc>
              <a:buNone/>
            </a:pPr>
            <a:r>
              <a:rPr kumimoji="1" lang="ja-JP" altLang="en-US" sz="2000" dirty="0">
                <a:latin typeface="+mn-ea"/>
              </a:rPr>
              <a:t>　　② </a:t>
            </a:r>
            <a:r>
              <a:rPr kumimoji="1" lang="ja-JP" altLang="en-US" sz="2000" b="1" dirty="0">
                <a:latin typeface="+mn-ea"/>
              </a:rPr>
              <a:t>積極的に参加</a:t>
            </a:r>
            <a:r>
              <a:rPr kumimoji="1" lang="ja-JP" altLang="en-US" sz="2000" dirty="0">
                <a:latin typeface="+mn-ea"/>
              </a:rPr>
              <a:t>し、</a:t>
            </a:r>
            <a:r>
              <a:rPr kumimoji="1" lang="ja-JP" altLang="en-US" sz="2000" b="1" dirty="0">
                <a:latin typeface="+mn-ea"/>
              </a:rPr>
              <a:t>たくさん発言</a:t>
            </a:r>
            <a:r>
              <a:rPr kumimoji="1" lang="ja-JP" altLang="en-US" sz="2000" dirty="0">
                <a:latin typeface="+mn-ea"/>
              </a:rPr>
              <a:t>する</a:t>
            </a:r>
          </a:p>
          <a:p>
            <a:pPr marL="0" indent="0">
              <a:lnSpc>
                <a:spcPct val="100000"/>
              </a:lnSpc>
              <a:buNone/>
            </a:pPr>
            <a:r>
              <a:rPr kumimoji="1" lang="ja-JP" altLang="en-US" sz="2000" dirty="0">
                <a:latin typeface="+mn-ea"/>
              </a:rPr>
              <a:t>　　③ 否定的な発言はしない。</a:t>
            </a:r>
            <a:r>
              <a:rPr kumimoji="1" lang="ja-JP" altLang="en-US" sz="2000" b="1" dirty="0">
                <a:latin typeface="+mn-ea"/>
              </a:rPr>
              <a:t>受容的な雰囲気</a:t>
            </a:r>
            <a:r>
              <a:rPr kumimoji="1" lang="ja-JP" altLang="en-US" sz="2000" dirty="0">
                <a:latin typeface="+mn-ea"/>
              </a:rPr>
              <a:t>を醸成する</a:t>
            </a:r>
          </a:p>
          <a:p>
            <a:pPr marL="0" indent="0">
              <a:lnSpc>
                <a:spcPct val="100000"/>
              </a:lnSpc>
              <a:buNone/>
            </a:pPr>
            <a:r>
              <a:rPr kumimoji="1" lang="ja-JP" altLang="en-US" sz="2000" dirty="0">
                <a:latin typeface="+mn-ea"/>
              </a:rPr>
              <a:t>　　④ 求められたゴール・課題に向けて発言する</a:t>
            </a:r>
          </a:p>
          <a:p>
            <a:pPr marL="0" indent="0">
              <a:lnSpc>
                <a:spcPct val="100000"/>
              </a:lnSpc>
              <a:buNone/>
            </a:pPr>
            <a:r>
              <a:rPr kumimoji="1" lang="ja-JP" altLang="en-US" sz="2000" dirty="0">
                <a:latin typeface="+mn-ea"/>
              </a:rPr>
              <a:t>　　　（自分の興味・関心で発言するのではない！）</a:t>
            </a:r>
          </a:p>
          <a:p>
            <a:pPr marL="0" indent="0">
              <a:lnSpc>
                <a:spcPct val="100000"/>
              </a:lnSpc>
              <a:buNone/>
            </a:pPr>
            <a:r>
              <a:rPr kumimoji="1" lang="ja-JP" altLang="en-US" sz="2000" dirty="0">
                <a:latin typeface="+mn-ea"/>
              </a:rPr>
              <a:t>　　⑤ </a:t>
            </a:r>
            <a:r>
              <a:rPr kumimoji="1" lang="ja-JP" altLang="en-US" sz="2000" b="1" dirty="0">
                <a:latin typeface="+mn-ea"/>
              </a:rPr>
              <a:t>多様な意見</a:t>
            </a:r>
            <a:r>
              <a:rPr kumimoji="1" lang="ja-JP" altLang="en-US" sz="2000" dirty="0">
                <a:latin typeface="+mn-ea"/>
              </a:rPr>
              <a:t>が場に出るようにつとめる</a:t>
            </a:r>
          </a:p>
          <a:p>
            <a:pPr marL="0" indent="0">
              <a:lnSpc>
                <a:spcPct val="100000"/>
              </a:lnSpc>
              <a:buNone/>
            </a:pPr>
            <a:r>
              <a:rPr kumimoji="1" lang="ja-JP" altLang="en-US" sz="2000" dirty="0">
                <a:latin typeface="+mn-ea"/>
              </a:rPr>
              <a:t>　　　（自分ばかりが発言しないよう留意する）</a:t>
            </a:r>
          </a:p>
          <a:p>
            <a:pPr marL="0" indent="0">
              <a:lnSpc>
                <a:spcPct val="100000"/>
              </a:lnSpc>
              <a:buNone/>
            </a:pPr>
            <a:r>
              <a:rPr kumimoji="1" lang="ja-JP" altLang="en-US" sz="2000" dirty="0">
                <a:latin typeface="+mn-ea"/>
              </a:rPr>
              <a:t>　　⑥ </a:t>
            </a:r>
            <a:r>
              <a:rPr kumimoji="1" lang="ja-JP" altLang="en-US" sz="2000" b="1" dirty="0">
                <a:latin typeface="+mn-ea"/>
              </a:rPr>
              <a:t>根拠を持って</a:t>
            </a:r>
            <a:r>
              <a:rPr kumimoji="1" lang="ja-JP" altLang="en-US" sz="2000" dirty="0">
                <a:latin typeface="+mn-ea"/>
              </a:rPr>
              <a:t>発言する</a:t>
            </a:r>
          </a:p>
          <a:p>
            <a:pPr marL="0" indent="0">
              <a:lnSpc>
                <a:spcPct val="100000"/>
              </a:lnSpc>
              <a:buNone/>
            </a:pPr>
            <a:r>
              <a:rPr kumimoji="1" lang="ja-JP" altLang="en-US" sz="2000" dirty="0">
                <a:latin typeface="+mn-ea"/>
              </a:rPr>
              <a:t>　　⑦ </a:t>
            </a:r>
            <a:r>
              <a:rPr kumimoji="1" lang="ja-JP" altLang="en-US" sz="2000" b="1" dirty="0">
                <a:latin typeface="+mn-ea"/>
              </a:rPr>
              <a:t>時間を守る</a:t>
            </a:r>
            <a:endParaRPr kumimoji="1" lang="ja-JP" altLang="en-US" sz="2000" dirty="0">
              <a:latin typeface="+mn-ea"/>
            </a:endParaRPr>
          </a:p>
          <a:p>
            <a:pPr marL="0" lvl="0" indent="0">
              <a:lnSpc>
                <a:spcPct val="100000"/>
              </a:lnSpc>
              <a:buNone/>
            </a:pPr>
            <a:endParaRPr lang="ja-JP" altLang="en-US" sz="2000" dirty="0">
              <a:latin typeface="+mn-ea"/>
            </a:endParaRPr>
          </a:p>
        </p:txBody>
      </p:sp>
      <p:sp>
        <p:nvSpPr>
          <p:cNvPr id="6" name="タイトル 5">
            <a:extLst>
              <a:ext uri="{FF2B5EF4-FFF2-40B4-BE49-F238E27FC236}">
                <a16:creationId xmlns:a16="http://schemas.microsoft.com/office/drawing/2014/main" id="{608DF8CA-02AB-2A22-EDD6-78756BE0CA4D}"/>
              </a:ext>
            </a:extLst>
          </p:cNvPr>
          <p:cNvSpPr>
            <a:spLocks noGrp="1"/>
          </p:cNvSpPr>
          <p:nvPr>
            <p:ph type="title"/>
          </p:nvPr>
        </p:nvSpPr>
        <p:spPr>
          <a:xfrm>
            <a:off x="838200" y="365125"/>
            <a:ext cx="10515600" cy="786781"/>
          </a:xfrm>
        </p:spPr>
        <p:txBody>
          <a:bodyPr/>
          <a:lstStyle/>
          <a:p>
            <a:pPr algn="ctr"/>
            <a:r>
              <a:rPr lang="ja-JP" altLang="en-US" dirty="0"/>
              <a:t>グループ討議のルール</a:t>
            </a:r>
          </a:p>
        </p:txBody>
      </p:sp>
      <p:sp>
        <p:nvSpPr>
          <p:cNvPr id="2" name="スライド番号プレースホルダー 1">
            <a:extLst>
              <a:ext uri="{FF2B5EF4-FFF2-40B4-BE49-F238E27FC236}">
                <a16:creationId xmlns:a16="http://schemas.microsoft.com/office/drawing/2014/main" id="{545FF8C1-1C6C-D4D9-3627-5C4FAA79067E}"/>
              </a:ext>
            </a:extLst>
          </p:cNvPr>
          <p:cNvSpPr>
            <a:spLocks noGrp="1"/>
          </p:cNvSpPr>
          <p:nvPr>
            <p:ph type="sldNum" sz="quarter" idx="12"/>
          </p:nvPr>
        </p:nvSpPr>
        <p:spPr/>
        <p:txBody>
          <a:bodyPr/>
          <a:lstStyle/>
          <a:p>
            <a:fld id="{C339E4E8-780C-47DA-9976-8D59F520AA81}" type="slidenum">
              <a:rPr kumimoji="1" lang="ja-JP" altLang="en-US" smtClean="0"/>
              <a:t>36</a:t>
            </a:fld>
            <a:endParaRPr kumimoji="1" lang="ja-JP" altLang="en-US"/>
          </a:p>
        </p:txBody>
      </p:sp>
    </p:spTree>
    <p:extLst>
      <p:ext uri="{BB962C8B-B14F-4D97-AF65-F5344CB8AC3E}">
        <p14:creationId xmlns:p14="http://schemas.microsoft.com/office/powerpoint/2010/main" val="262449187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コンテンツ プレースホルダー 3">
            <a:extLst>
              <a:ext uri="{FF2B5EF4-FFF2-40B4-BE49-F238E27FC236}">
                <a16:creationId xmlns:a16="http://schemas.microsoft.com/office/drawing/2014/main" id="{FDEF69CF-D6F1-6216-FEF5-6D057BF37402}"/>
              </a:ext>
            </a:extLst>
          </p:cNvPr>
          <p:cNvGraphicFramePr>
            <a:graphicFrameLocks noGrp="1"/>
          </p:cNvGraphicFramePr>
          <p:nvPr>
            <p:ph idx="1"/>
            <p:extLst>
              <p:ext uri="{D42A27DB-BD31-4B8C-83A1-F6EECF244321}">
                <p14:modId xmlns:p14="http://schemas.microsoft.com/office/powerpoint/2010/main" val="1715186237"/>
              </p:ext>
            </p:extLst>
          </p:nvPr>
        </p:nvGraphicFramePr>
        <p:xfrm>
          <a:off x="838200" y="332508"/>
          <a:ext cx="10515604" cy="6275323"/>
        </p:xfrm>
        <a:graphic>
          <a:graphicData uri="http://schemas.openxmlformats.org/drawingml/2006/table">
            <a:tbl>
              <a:tblPr firstRow="1" firstCol="1" bandRow="1"/>
              <a:tblGrid>
                <a:gridCol w="1841396">
                  <a:extLst>
                    <a:ext uri="{9D8B030D-6E8A-4147-A177-3AD203B41FA5}">
                      <a16:colId xmlns:a16="http://schemas.microsoft.com/office/drawing/2014/main" val="4245070696"/>
                    </a:ext>
                  </a:extLst>
                </a:gridCol>
                <a:gridCol w="1975531">
                  <a:extLst>
                    <a:ext uri="{9D8B030D-6E8A-4147-A177-3AD203B41FA5}">
                      <a16:colId xmlns:a16="http://schemas.microsoft.com/office/drawing/2014/main" val="149573477"/>
                    </a:ext>
                  </a:extLst>
                </a:gridCol>
                <a:gridCol w="952364">
                  <a:extLst>
                    <a:ext uri="{9D8B030D-6E8A-4147-A177-3AD203B41FA5}">
                      <a16:colId xmlns:a16="http://schemas.microsoft.com/office/drawing/2014/main" val="1720171062"/>
                    </a:ext>
                  </a:extLst>
                </a:gridCol>
                <a:gridCol w="1033073">
                  <a:extLst>
                    <a:ext uri="{9D8B030D-6E8A-4147-A177-3AD203B41FA5}">
                      <a16:colId xmlns:a16="http://schemas.microsoft.com/office/drawing/2014/main" val="1419247443"/>
                    </a:ext>
                  </a:extLst>
                </a:gridCol>
                <a:gridCol w="632721">
                  <a:extLst>
                    <a:ext uri="{9D8B030D-6E8A-4147-A177-3AD203B41FA5}">
                      <a16:colId xmlns:a16="http://schemas.microsoft.com/office/drawing/2014/main" val="2483282375"/>
                    </a:ext>
                  </a:extLst>
                </a:gridCol>
                <a:gridCol w="479944">
                  <a:extLst>
                    <a:ext uri="{9D8B030D-6E8A-4147-A177-3AD203B41FA5}">
                      <a16:colId xmlns:a16="http://schemas.microsoft.com/office/drawing/2014/main" val="3240510856"/>
                    </a:ext>
                  </a:extLst>
                </a:gridCol>
                <a:gridCol w="1343269">
                  <a:extLst>
                    <a:ext uri="{9D8B030D-6E8A-4147-A177-3AD203B41FA5}">
                      <a16:colId xmlns:a16="http://schemas.microsoft.com/office/drawing/2014/main" val="1272248809"/>
                    </a:ext>
                  </a:extLst>
                </a:gridCol>
                <a:gridCol w="641188">
                  <a:extLst>
                    <a:ext uri="{9D8B030D-6E8A-4147-A177-3AD203B41FA5}">
                      <a16:colId xmlns:a16="http://schemas.microsoft.com/office/drawing/2014/main" val="1044700546"/>
                    </a:ext>
                  </a:extLst>
                </a:gridCol>
                <a:gridCol w="808059">
                  <a:extLst>
                    <a:ext uri="{9D8B030D-6E8A-4147-A177-3AD203B41FA5}">
                      <a16:colId xmlns:a16="http://schemas.microsoft.com/office/drawing/2014/main" val="918484771"/>
                    </a:ext>
                  </a:extLst>
                </a:gridCol>
                <a:gridCol w="808059">
                  <a:extLst>
                    <a:ext uri="{9D8B030D-6E8A-4147-A177-3AD203B41FA5}">
                      <a16:colId xmlns:a16="http://schemas.microsoft.com/office/drawing/2014/main" val="883107751"/>
                    </a:ext>
                  </a:extLst>
                </a:gridCol>
              </a:tblGrid>
              <a:tr h="412193">
                <a:tc gridSpan="10">
                  <a:txBody>
                    <a:bodyPr/>
                    <a:lstStyle/>
                    <a:p>
                      <a:pPr algn="ctr" fontAlgn="ctr">
                        <a:spcBef>
                          <a:spcPts val="0"/>
                        </a:spcBef>
                        <a:spcAft>
                          <a:spcPts val="0"/>
                        </a:spcAft>
                      </a:pPr>
                      <a:r>
                        <a:rPr lang="ja-JP" altLang="en-US" sz="2400" b="1" i="0" u="none" strike="noStrike" dirty="0">
                          <a:effectLst/>
                          <a:latin typeface="+mn-ea"/>
                          <a:ea typeface="+mn-ea"/>
                          <a:cs typeface="ＭＳ Ｐゴシック" panose="020B0600070205080204" pitchFamily="34" charset="-128"/>
                        </a:rPr>
                        <a:t>個別支援計画（案）作成の会議録</a:t>
                      </a:r>
                      <a:endParaRPr lang="ja-JP" altLang="en-US" sz="3600" b="0" i="0" u="none" strike="noStrike" dirty="0">
                        <a:effectLst/>
                        <a:latin typeface="+mn-ea"/>
                        <a:ea typeface="+mn-ea"/>
                      </a:endParaRPr>
                    </a:p>
                  </a:txBody>
                  <a:tcPr marL="59415" marR="59415" marT="29708" marB="29708">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tcPr>
                </a:tc>
                <a:tc hMerge="1">
                  <a:txBody>
                    <a:bodyPr/>
                    <a:lstStyle/>
                    <a:p>
                      <a:endParaRPr kumimoji="1" lang="ja-JP" altLang="en-US"/>
                    </a:p>
                  </a:txBody>
                  <a:tcPr/>
                </a:tc>
                <a:tc hMerge="1">
                  <a:txBody>
                    <a:bodyPr/>
                    <a:lstStyle/>
                    <a:p>
                      <a:endParaRPr kumimoji="1" lang="ja-JP" altLang="en-US"/>
                    </a:p>
                  </a:txBody>
                  <a:tcPr>
                    <a:lnL w="12700" cmpd="sng">
                      <a:noFill/>
                      <a:prstDash val="solid"/>
                    </a:ln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00953068"/>
                  </a:ext>
                </a:extLst>
              </a:tr>
              <a:tr h="559939">
                <a:tc>
                  <a:txBody>
                    <a:bodyPr/>
                    <a:lstStyle/>
                    <a:p>
                      <a:pPr algn="l" fontAlgn="ctr">
                        <a:spcBef>
                          <a:spcPts val="0"/>
                        </a:spcBef>
                        <a:spcAft>
                          <a:spcPts val="0"/>
                        </a:spcAft>
                      </a:pPr>
                      <a:endParaRPr lang="ja-JP" altLang="en-US" sz="3200" b="0" i="0" u="none" strike="noStrike" dirty="0">
                        <a:effectLst/>
                        <a:latin typeface="Arial" panose="020B0604020202020204" pitchFamily="34" charset="0"/>
                      </a:endParaRPr>
                    </a:p>
                  </a:txBody>
                  <a:tcPr marL="40848" marR="40848" marT="6189"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fontAlgn="ctr">
                        <a:spcBef>
                          <a:spcPts val="0"/>
                        </a:spcBef>
                        <a:spcAft>
                          <a:spcPts val="0"/>
                        </a:spcAft>
                      </a:pPr>
                      <a:endParaRPr lang="ja-JP" altLang="en-US" sz="3600" b="0" i="0" u="none" strike="noStrike" dirty="0">
                        <a:effectLst/>
                        <a:latin typeface="+mn-ea"/>
                        <a:ea typeface="+mn-ea"/>
                      </a:endParaRPr>
                    </a:p>
                  </a:txBody>
                  <a:tcPr marL="40848" marR="40848" marT="6189"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l" fontAlgn="ctr">
                        <a:spcBef>
                          <a:spcPts val="0"/>
                        </a:spcBef>
                        <a:spcAft>
                          <a:spcPts val="0"/>
                        </a:spcAft>
                      </a:pPr>
                      <a:endParaRPr lang="ja-JP" altLang="en-US" sz="2400" b="0" i="0" u="none" strike="noStrike" dirty="0">
                        <a:effectLst/>
                        <a:latin typeface="+mn-ea"/>
                        <a:ea typeface="+mn-ea"/>
                      </a:endParaRPr>
                    </a:p>
                  </a:txBody>
                  <a:tcPr marL="40848" marR="40848" marT="6189"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endParaRPr lang="ja-JP" altLang="en-US" sz="3600" b="0" i="0" u="none" strike="noStrike" dirty="0">
                        <a:effectLst/>
                        <a:latin typeface="+mn-ea"/>
                        <a:ea typeface="+mn-ea"/>
                      </a:endParaRPr>
                    </a:p>
                  </a:txBody>
                  <a:tcPr marL="40848" marR="40848" marT="6189"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endParaRPr lang="ja-JP" altLang="en-US" sz="3600" b="0" i="0" u="none" strike="noStrike" dirty="0">
                        <a:effectLst/>
                        <a:latin typeface="+mn-ea"/>
                        <a:ea typeface="+mn-ea"/>
                      </a:endParaRPr>
                    </a:p>
                  </a:txBody>
                  <a:tcPr marL="40848" marR="40848" marT="6189"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endParaRPr lang="ja-JP" altLang="en-US" sz="1800" b="0" i="0" u="none" strike="noStrike" dirty="0">
                        <a:effectLst/>
                        <a:latin typeface="Arial" panose="020B0604020202020204" pitchFamily="34" charset="0"/>
                      </a:endParaRPr>
                    </a:p>
                  </a:txBody>
                  <a:tcPr marL="40848" marR="40848" marT="6189"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endParaRPr lang="ja-JP" altLang="en-US" sz="900" b="0" i="0" u="none" strike="noStrike" dirty="0">
                        <a:effectLst/>
                        <a:latin typeface="游明朝" panose="02020400000000000000" pitchFamily="18" charset="-128"/>
                        <a:ea typeface="ＭＳ Ｐ明朝" panose="02020600040205080304" pitchFamily="18" charset="-128"/>
                        <a:cs typeface="ＭＳ Ｐゴシック" panose="020B0600070205080204" pitchFamily="34" charset="-128"/>
                      </a:endParaRPr>
                    </a:p>
                    <a:p>
                      <a:pPr algn="ctr" fontAlgn="ctr">
                        <a:spcBef>
                          <a:spcPts val="0"/>
                        </a:spcBef>
                        <a:spcAft>
                          <a:spcPts val="0"/>
                        </a:spcAft>
                      </a:pPr>
                      <a:endParaRPr lang="ja-JP" altLang="en-US" sz="900" b="0" i="0" u="none" strike="noStrike" dirty="0">
                        <a:effectLst/>
                        <a:latin typeface="游明朝" panose="02020400000000000000" pitchFamily="18" charset="-128"/>
                        <a:ea typeface="ＭＳ Ｐ明朝" panose="02020600040205080304" pitchFamily="18" charset="-128"/>
                        <a:cs typeface="ＭＳ Ｐゴシック" panose="020B0600070205080204" pitchFamily="34" charset="-128"/>
                      </a:endParaRPr>
                    </a:p>
                    <a:p>
                      <a:pPr algn="ctr" fontAlgn="ctr">
                        <a:spcBef>
                          <a:spcPts val="0"/>
                        </a:spcBef>
                        <a:spcAft>
                          <a:spcPts val="0"/>
                        </a:spcAft>
                      </a:pPr>
                      <a:endParaRPr lang="ja-JP" altLang="en-US" sz="1800" b="0" i="0" u="none" strike="noStrike" dirty="0">
                        <a:effectLst/>
                        <a:latin typeface="Arial" panose="020B0604020202020204" pitchFamily="34" charset="0"/>
                      </a:endParaRPr>
                    </a:p>
                  </a:txBody>
                  <a:tcPr marL="40848" marR="40848" marT="6189"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ctr">
                        <a:spcBef>
                          <a:spcPts val="0"/>
                        </a:spcBef>
                        <a:spcAft>
                          <a:spcPts val="0"/>
                        </a:spcAft>
                      </a:pPr>
                      <a:endParaRPr lang="ja-JP" altLang="en-US" sz="1100" b="0" i="0" u="none" strike="noStrike" dirty="0">
                        <a:effectLst/>
                        <a:latin typeface="游明朝" panose="02020400000000000000" pitchFamily="18" charset="-128"/>
                        <a:ea typeface="ＭＳ Ｐ明朝" panose="02020600040205080304" pitchFamily="18" charset="-128"/>
                        <a:cs typeface="ＭＳ Ｐゴシック" panose="020B0600070205080204" pitchFamily="34" charset="-128"/>
                      </a:endParaRPr>
                    </a:p>
                    <a:p>
                      <a:pPr algn="ctr" fontAlgn="ctr">
                        <a:spcBef>
                          <a:spcPts val="0"/>
                        </a:spcBef>
                        <a:spcAft>
                          <a:spcPts val="0"/>
                        </a:spcAft>
                      </a:pPr>
                      <a:endParaRPr lang="ja-JP" altLang="en-US" sz="1100" b="0" i="0" u="none" strike="noStrike" dirty="0">
                        <a:effectLst/>
                        <a:latin typeface="游明朝" panose="02020400000000000000" pitchFamily="18" charset="-128"/>
                        <a:ea typeface="ＭＳ Ｐ明朝" panose="02020600040205080304" pitchFamily="18" charset="-128"/>
                        <a:cs typeface="ＭＳ Ｐゴシック" panose="020B0600070205080204" pitchFamily="34" charset="-128"/>
                      </a:endParaRPr>
                    </a:p>
                    <a:p>
                      <a:pPr algn="ctr" fontAlgn="ctr">
                        <a:spcBef>
                          <a:spcPts val="0"/>
                        </a:spcBef>
                        <a:spcAft>
                          <a:spcPts val="0"/>
                        </a:spcAft>
                      </a:pPr>
                      <a:r>
                        <a:rPr lang="ja-JP" altLang="en-US" sz="1200" b="0" i="0" u="none" strike="noStrike" dirty="0">
                          <a:effectLst/>
                          <a:latin typeface="游明朝" panose="02020400000000000000" pitchFamily="18" charset="-128"/>
                          <a:ea typeface="ＭＳ Ｐ明朝" panose="02020600040205080304" pitchFamily="18" charset="-128"/>
                          <a:cs typeface="ＭＳ Ｐゴシック" panose="020B0600070205080204" pitchFamily="34" charset="-128"/>
                        </a:rPr>
                        <a:t>作成日　　令和〇年〇月〇日</a:t>
                      </a:r>
                      <a:endParaRPr lang="ja-JP" altLang="en-US" sz="3200" b="0" i="0" u="none" strike="noStrike" dirty="0">
                        <a:effectLst/>
                        <a:latin typeface="Arial" panose="020B0604020202020204" pitchFamily="34" charset="0"/>
                      </a:endParaRPr>
                    </a:p>
                  </a:txBody>
                  <a:tcPr marL="59415" marR="59415" marT="29708" marB="29708">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858873878"/>
                  </a:ext>
                </a:extLst>
              </a:tr>
              <a:tr h="250172">
                <a:tc>
                  <a:txBody>
                    <a:bodyPr/>
                    <a:lstStyle/>
                    <a:p>
                      <a:pPr algn="ctr" fontAlgn="ctr">
                        <a:spcBef>
                          <a:spcPts val="0"/>
                        </a:spcBef>
                        <a:spcAft>
                          <a:spcPts val="0"/>
                        </a:spcAft>
                      </a:pPr>
                      <a:r>
                        <a:rPr lang="ja-JP" altLang="en-US" sz="1050" b="0" i="0" u="none" strike="noStrike">
                          <a:effectLst/>
                          <a:latin typeface="游明朝" panose="02020400000000000000" pitchFamily="18" charset="-128"/>
                          <a:ea typeface="ＭＳ Ｐ明朝" panose="02020600040205080304" pitchFamily="18" charset="-128"/>
                          <a:cs typeface="ＭＳ Ｐゴシック" panose="020B0600070205080204" pitchFamily="34" charset="-128"/>
                        </a:rPr>
                        <a:t>利用者氏名</a:t>
                      </a:r>
                      <a:endParaRPr lang="ja-JP" altLang="en-US" sz="2400" b="0" i="0" u="none" strike="noStrike">
                        <a:effectLst/>
                        <a:latin typeface="Arial" panose="020B0604020202020204" pitchFamily="34" charset="0"/>
                      </a:endParaRPr>
                    </a:p>
                  </a:txBody>
                  <a:tcPr marL="40848" marR="40848" marT="618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ctr">
                        <a:spcBef>
                          <a:spcPts val="0"/>
                        </a:spcBef>
                        <a:spcAft>
                          <a:spcPts val="0"/>
                        </a:spcAft>
                      </a:pPr>
                      <a:r>
                        <a:rPr lang="ja-JP" altLang="en-US" sz="1100" b="0" i="0" u="none" strike="noStrike" dirty="0">
                          <a:effectLst/>
                          <a:latin typeface="+mn-ea"/>
                          <a:ea typeface="+mn-ea"/>
                          <a:cs typeface="ＭＳ Ｐゴシック" panose="020B0600070205080204" pitchFamily="34" charset="-128"/>
                        </a:rPr>
                        <a:t>羽田良　光（はたら　こう）様</a:t>
                      </a:r>
                      <a:endParaRPr lang="ja-JP" altLang="en-US" sz="2800" b="0" i="0" u="none" strike="noStrike" dirty="0">
                        <a:effectLst/>
                        <a:latin typeface="+mn-ea"/>
                        <a:ea typeface="+mn-ea"/>
                      </a:endParaRPr>
                    </a:p>
                  </a:txBody>
                  <a:tcPr marL="59415" marR="59415" marT="29708" marB="297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spcBef>
                          <a:spcPts val="0"/>
                        </a:spcBef>
                        <a:spcAft>
                          <a:spcPts val="0"/>
                        </a:spcAft>
                      </a:pPr>
                      <a:r>
                        <a:rPr lang="ja-JP" altLang="en-US" sz="1050" b="0" i="0" u="none" strike="noStrike">
                          <a:effectLst/>
                          <a:latin typeface="+mn-ea"/>
                          <a:ea typeface="+mn-ea"/>
                          <a:cs typeface="ＭＳ Ｐゴシック" panose="020B0600070205080204" pitchFamily="34" charset="-128"/>
                        </a:rPr>
                        <a:t>事業者名</a:t>
                      </a:r>
                      <a:endParaRPr lang="ja-JP" altLang="en-US" sz="2400" b="0" i="0" u="none" strike="noStrike">
                        <a:effectLst/>
                        <a:latin typeface="+mn-ea"/>
                        <a:ea typeface="+mn-ea"/>
                      </a:endParaRPr>
                    </a:p>
                  </a:txBody>
                  <a:tcPr marL="59415" marR="59415" marT="29708" marB="297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hMerge="1">
                  <a:txBody>
                    <a:bodyPr/>
                    <a:lstStyle/>
                    <a:p>
                      <a:endParaRPr kumimoji="1" lang="ja-JP" altLang="en-US"/>
                    </a:p>
                  </a:txBody>
                  <a:tcPr/>
                </a:tc>
                <a:tc gridSpan="3">
                  <a:txBody>
                    <a:bodyPr/>
                    <a:lstStyle/>
                    <a:p>
                      <a:pPr algn="ctr" fontAlgn="ctr">
                        <a:spcBef>
                          <a:spcPts val="0"/>
                        </a:spcBef>
                        <a:spcAft>
                          <a:spcPts val="0"/>
                        </a:spcAft>
                      </a:pPr>
                      <a:r>
                        <a:rPr lang="ja-JP" altLang="en-US" sz="1100" b="0" i="0" u="none" strike="noStrike" dirty="0">
                          <a:effectLst/>
                          <a:latin typeface="游明朝" panose="02020400000000000000" pitchFamily="18" charset="-128"/>
                          <a:ea typeface="ＭＳ Ｐ明朝" panose="02020600040205080304" pitchFamily="18" charset="-128"/>
                          <a:cs typeface="ＭＳ Ｐゴシック" panose="020B0600070205080204" pitchFamily="34" charset="-128"/>
                        </a:rPr>
                        <a:t>就労継続支援Ａ型事業所「〇〇」</a:t>
                      </a:r>
                      <a:endParaRPr lang="ja-JP" altLang="en-US" sz="2800" b="0" i="0" u="none" strike="noStrike" dirty="0">
                        <a:effectLst/>
                        <a:latin typeface="Arial" panose="020B0604020202020204" pitchFamily="34" charset="0"/>
                      </a:endParaRPr>
                    </a:p>
                  </a:txBody>
                  <a:tcPr marL="59415" marR="59415" marT="29708" marB="297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322182989"/>
                  </a:ext>
                </a:extLst>
              </a:tr>
              <a:tr h="250172">
                <a:tc>
                  <a:txBody>
                    <a:bodyPr/>
                    <a:lstStyle/>
                    <a:p>
                      <a:pPr algn="ctr" fontAlgn="ctr">
                        <a:spcBef>
                          <a:spcPts val="0"/>
                        </a:spcBef>
                        <a:spcAft>
                          <a:spcPts val="0"/>
                        </a:spcAft>
                      </a:pPr>
                      <a:r>
                        <a:rPr lang="ja-JP" altLang="en-US" sz="1050" b="0" i="0" u="none" strike="noStrike">
                          <a:effectLst/>
                          <a:latin typeface="游明朝" panose="02020400000000000000" pitchFamily="18" charset="-128"/>
                          <a:ea typeface="ＭＳ Ｐ明朝" panose="02020600040205080304" pitchFamily="18" charset="-128"/>
                          <a:cs typeface="ＭＳ Ｐゴシック" panose="020B0600070205080204" pitchFamily="34" charset="-128"/>
                        </a:rPr>
                        <a:t>開催日時</a:t>
                      </a:r>
                      <a:endParaRPr lang="ja-JP" altLang="en-US" sz="2400" b="0" i="0" u="none" strike="noStrike">
                        <a:effectLst/>
                        <a:latin typeface="Arial" panose="020B0604020202020204" pitchFamily="34" charset="0"/>
                      </a:endParaRPr>
                    </a:p>
                  </a:txBody>
                  <a:tcPr marL="40848" marR="40848" marT="618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ctr">
                        <a:spcBef>
                          <a:spcPts val="0"/>
                        </a:spcBef>
                        <a:spcAft>
                          <a:spcPts val="0"/>
                        </a:spcAft>
                      </a:pPr>
                      <a:r>
                        <a:rPr lang="ja-JP" altLang="en-US" sz="1100" b="0" i="0" u="none" strike="noStrike" dirty="0">
                          <a:effectLst/>
                          <a:latin typeface="+mn-ea"/>
                          <a:ea typeface="+mn-ea"/>
                          <a:cs typeface="ＭＳ Ｐゴシック" panose="020B0600070205080204" pitchFamily="34" charset="-128"/>
                        </a:rPr>
                        <a:t>令和〇年〇月〇日　　〇時～〇時</a:t>
                      </a:r>
                      <a:endParaRPr lang="ja-JP" altLang="en-US" sz="2800" b="0" i="0" u="none" strike="noStrike" dirty="0">
                        <a:effectLst/>
                        <a:latin typeface="+mn-ea"/>
                        <a:ea typeface="+mn-ea"/>
                      </a:endParaRPr>
                    </a:p>
                  </a:txBody>
                  <a:tcPr marL="59415" marR="59415" marT="29708" marB="297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spcBef>
                          <a:spcPts val="0"/>
                        </a:spcBef>
                        <a:spcAft>
                          <a:spcPts val="0"/>
                        </a:spcAft>
                      </a:pPr>
                      <a:r>
                        <a:rPr lang="ja-JP" altLang="en-US" sz="1050" b="0" i="0" u="none" strike="noStrike">
                          <a:effectLst/>
                          <a:latin typeface="+mn-ea"/>
                          <a:ea typeface="+mn-ea"/>
                          <a:cs typeface="ＭＳ Ｐゴシック" panose="020B0600070205080204" pitchFamily="34" charset="-128"/>
                        </a:rPr>
                        <a:t>サービス管理責任者氏名</a:t>
                      </a:r>
                      <a:endParaRPr lang="ja-JP" altLang="en-US" sz="2400" b="0" i="0" u="none" strike="noStrike">
                        <a:effectLst/>
                        <a:latin typeface="+mn-ea"/>
                        <a:ea typeface="+mn-ea"/>
                      </a:endParaRPr>
                    </a:p>
                  </a:txBody>
                  <a:tcPr marL="59415" marR="59415" marT="29708" marB="297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lnL w="12700" cap="flat" cmpd="sng" algn="ctr">
                      <a:solidFill>
                        <a:srgbClr val="000000"/>
                      </a:solidFill>
                      <a:prstDash val="solid"/>
                      <a:round/>
                      <a:headEnd type="none" w="med" len="med"/>
                      <a:tailEnd type="none" w="med" len="med"/>
                    </a:lnL>
                  </a:tcPr>
                </a:tc>
                <a:tc hMerge="1">
                  <a:txBody>
                    <a:bodyPr/>
                    <a:lstStyle/>
                    <a:p>
                      <a:endParaRPr kumimoji="1" lang="ja-JP" altLang="en-US"/>
                    </a:p>
                  </a:txBody>
                  <a:tcPr/>
                </a:tc>
                <a:tc gridSpan="3">
                  <a:txBody>
                    <a:bodyPr/>
                    <a:lstStyle/>
                    <a:p>
                      <a:pPr algn="ctr" fontAlgn="ctr">
                        <a:spcBef>
                          <a:spcPts val="0"/>
                        </a:spcBef>
                        <a:spcAft>
                          <a:spcPts val="0"/>
                        </a:spcAft>
                      </a:pPr>
                      <a:r>
                        <a:rPr lang="ja-JP" altLang="en-US" sz="1100" b="0" i="0" u="none" strike="noStrike" dirty="0">
                          <a:effectLst/>
                          <a:latin typeface="游明朝" panose="02020400000000000000" pitchFamily="18" charset="-128"/>
                          <a:ea typeface="ＭＳ Ｐ明朝" panose="02020600040205080304" pitchFamily="18" charset="-128"/>
                          <a:cs typeface="ＭＳ Ｐゴシック" panose="020B0600070205080204" pitchFamily="34" charset="-128"/>
                        </a:rPr>
                        <a:t>〇〇〇〇</a:t>
                      </a:r>
                      <a:endParaRPr lang="ja-JP" altLang="en-US" sz="2800" b="0" i="0" u="none" strike="noStrike" dirty="0">
                        <a:effectLst/>
                        <a:latin typeface="Arial" panose="020B0604020202020204" pitchFamily="34" charset="0"/>
                      </a:endParaRPr>
                    </a:p>
                  </a:txBody>
                  <a:tcPr marL="59415" marR="59415" marT="29708" marB="297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094150812"/>
                  </a:ext>
                </a:extLst>
              </a:tr>
              <a:tr h="250172">
                <a:tc>
                  <a:txBody>
                    <a:bodyPr/>
                    <a:lstStyle/>
                    <a:p>
                      <a:pPr algn="ctr" fontAlgn="ctr">
                        <a:spcBef>
                          <a:spcPts val="0"/>
                        </a:spcBef>
                        <a:spcAft>
                          <a:spcPts val="0"/>
                        </a:spcAft>
                      </a:pPr>
                      <a:r>
                        <a:rPr lang="ja-JP" altLang="en-US" sz="1050" b="0" i="0" u="none" strike="noStrike">
                          <a:effectLst/>
                          <a:latin typeface="游明朝" panose="02020400000000000000" pitchFamily="18" charset="-128"/>
                          <a:ea typeface="ＭＳ Ｐ明朝" panose="02020600040205080304" pitchFamily="18" charset="-128"/>
                          <a:cs typeface="ＭＳ Ｐゴシック" panose="020B0600070205080204" pitchFamily="34" charset="-128"/>
                        </a:rPr>
                        <a:t>開催場所</a:t>
                      </a:r>
                      <a:endParaRPr lang="ja-JP" altLang="en-US" sz="2400" b="0" i="0" u="none" strike="noStrike">
                        <a:effectLst/>
                        <a:latin typeface="Arial" panose="020B0604020202020204" pitchFamily="34" charset="0"/>
                      </a:endParaRPr>
                    </a:p>
                  </a:txBody>
                  <a:tcPr marL="40848" marR="40848" marT="618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ctr">
                        <a:spcBef>
                          <a:spcPts val="0"/>
                        </a:spcBef>
                        <a:spcAft>
                          <a:spcPts val="0"/>
                        </a:spcAft>
                      </a:pPr>
                      <a:r>
                        <a:rPr lang="ja-JP" altLang="en-US" sz="1100" b="0" i="0" u="none" strike="noStrike" dirty="0">
                          <a:effectLst/>
                          <a:latin typeface="+mn-ea"/>
                          <a:ea typeface="+mn-ea"/>
                          <a:cs typeface="ＭＳ Ｐゴシック" panose="020B0600070205080204" pitchFamily="34" charset="-128"/>
                        </a:rPr>
                        <a:t>就労継続支援</a:t>
                      </a:r>
                      <a:r>
                        <a:rPr lang="en-US" sz="1100" b="0" i="0" u="none" strike="noStrike" dirty="0">
                          <a:effectLst/>
                          <a:latin typeface="+mn-ea"/>
                          <a:ea typeface="+mn-ea"/>
                          <a:cs typeface="ＭＳ Ｐゴシック" panose="020B0600070205080204" pitchFamily="34" charset="-128"/>
                        </a:rPr>
                        <a:t>B</a:t>
                      </a:r>
                      <a:r>
                        <a:rPr lang="ja-JP" altLang="en-US" sz="1100" b="0" i="0" u="none" strike="noStrike" dirty="0">
                          <a:effectLst/>
                          <a:latin typeface="+mn-ea"/>
                          <a:ea typeface="+mn-ea"/>
                          <a:cs typeface="ＭＳ Ｐゴシック" panose="020B0600070205080204" pitchFamily="34" charset="-128"/>
                        </a:rPr>
                        <a:t>型事業所「〇〇」　相談室</a:t>
                      </a:r>
                      <a:endParaRPr lang="ja-JP" altLang="en-US" sz="2800" b="0" i="0" u="none" strike="noStrike" dirty="0">
                        <a:effectLst/>
                        <a:latin typeface="+mn-ea"/>
                        <a:ea typeface="+mn-ea"/>
                      </a:endParaRPr>
                    </a:p>
                  </a:txBody>
                  <a:tcPr marL="59415" marR="59415" marT="29708" marB="29708">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2">
                  <a:txBody>
                    <a:bodyPr/>
                    <a:lstStyle/>
                    <a:p>
                      <a:r>
                        <a:rPr lang="ja-JP" altLang="en-US" sz="600" b="0" i="0" u="none" strike="noStrike">
                          <a:effectLst/>
                          <a:latin typeface="游明朝" panose="02020400000000000000" pitchFamily="18" charset="-128"/>
                          <a:ea typeface="ＭＳ Ｐ明朝" panose="02020600040205080304" pitchFamily="18" charset="-128"/>
                          <a:cs typeface="ＭＳ Ｐゴシック" panose="020B0600070205080204" pitchFamily="34" charset="-128"/>
                        </a:rPr>
                        <a:t>　</a:t>
                      </a:r>
                      <a:endParaRPr kumimoji="1" lang="ja-JP" altLang="en-US"/>
                    </a:p>
                  </a:txBody>
                  <a:tcPr marL="40848" marR="40848" marT="6189"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l" fontAlgn="ctr">
                        <a:spcBef>
                          <a:spcPts val="0"/>
                        </a:spcBef>
                        <a:spcAft>
                          <a:spcPts val="0"/>
                        </a:spcAft>
                      </a:pPr>
                      <a:r>
                        <a:rPr lang="ja-JP" altLang="en-US" sz="600" b="0" i="0" u="none" strike="noStrike">
                          <a:effectLst/>
                          <a:latin typeface="游明朝" panose="02020400000000000000" pitchFamily="18" charset="-128"/>
                          <a:ea typeface="ＭＳ Ｐ明朝" panose="02020600040205080304" pitchFamily="18" charset="-128"/>
                          <a:cs typeface="ＭＳ Ｐゴシック" panose="020B0600070205080204" pitchFamily="34" charset="-128"/>
                        </a:rPr>
                        <a:t>　</a:t>
                      </a:r>
                      <a:endParaRPr lang="ja-JP" altLang="en-US" sz="1200" b="0" i="0" u="none" strike="noStrike">
                        <a:effectLst/>
                        <a:latin typeface="Arial" panose="020B0604020202020204" pitchFamily="34" charset="0"/>
                      </a:endParaRPr>
                    </a:p>
                  </a:txBody>
                  <a:tcPr marL="40848" marR="40848" marT="6189" marB="0" anchor="ctr">
                    <a:lnL>
                      <a:noFill/>
                    </a:lnL>
                    <a:lnR>
                      <a:noFill/>
                    </a:lnR>
                    <a:lnB w="1270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ja-JP" altLang="en-US" sz="600" b="0" i="0" u="none" strike="noStrike">
                          <a:effectLst/>
                          <a:latin typeface="游明朝" panose="02020400000000000000" pitchFamily="18" charset="-128"/>
                          <a:ea typeface="ＭＳ Ｐ明朝" panose="02020600040205080304" pitchFamily="18" charset="-128"/>
                          <a:cs typeface="ＭＳ Ｐゴシック" panose="020B0600070205080204" pitchFamily="34" charset="-128"/>
                        </a:rPr>
                        <a:t>　</a:t>
                      </a:r>
                      <a:endParaRPr lang="ja-JP" altLang="en-US" sz="1200" b="0" i="0" u="none" strike="noStrike">
                        <a:effectLst/>
                        <a:latin typeface="Arial" panose="020B0604020202020204" pitchFamily="34" charset="0"/>
                      </a:endParaRPr>
                    </a:p>
                  </a:txBody>
                  <a:tcPr marL="40848" marR="40848" marT="6189"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ja-JP" altLang="en-US" sz="600" b="0" i="0" u="none" strike="noStrike">
                          <a:effectLst/>
                          <a:latin typeface="游明朝" panose="02020400000000000000" pitchFamily="18" charset="-128"/>
                          <a:ea typeface="ＭＳ Ｐ明朝" panose="02020600040205080304" pitchFamily="18" charset="-128"/>
                          <a:cs typeface="ＭＳ Ｐゴシック" panose="020B0600070205080204" pitchFamily="34" charset="-128"/>
                        </a:rPr>
                        <a:t>　</a:t>
                      </a:r>
                      <a:endParaRPr lang="ja-JP" altLang="en-US" sz="1200" b="0" i="0" u="none" strike="noStrike">
                        <a:effectLst/>
                        <a:latin typeface="Arial" panose="020B0604020202020204" pitchFamily="34" charset="0"/>
                      </a:endParaRPr>
                    </a:p>
                  </a:txBody>
                  <a:tcPr marL="40848" marR="40848" marT="6189"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ja-JP" altLang="en-US" sz="600" b="0" i="0" u="none" strike="noStrike">
                          <a:effectLst/>
                          <a:latin typeface="游明朝" panose="02020400000000000000" pitchFamily="18" charset="-128"/>
                          <a:ea typeface="ＭＳ Ｐ明朝" panose="02020600040205080304" pitchFamily="18" charset="-128"/>
                          <a:cs typeface="ＭＳ Ｐゴシック" panose="020B0600070205080204" pitchFamily="34" charset="-128"/>
                        </a:rPr>
                        <a:t>　</a:t>
                      </a:r>
                      <a:endParaRPr lang="ja-JP" altLang="en-US" sz="1200" b="0" i="0" u="none" strike="noStrike">
                        <a:effectLst/>
                        <a:latin typeface="Arial" panose="020B0604020202020204" pitchFamily="34" charset="0"/>
                      </a:endParaRPr>
                    </a:p>
                  </a:txBody>
                  <a:tcPr marL="40848" marR="40848" marT="6189"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ja-JP" altLang="en-US" sz="600" b="0" i="0" u="none" strike="noStrike">
                          <a:effectLst/>
                          <a:latin typeface="游明朝" panose="02020400000000000000" pitchFamily="18" charset="-128"/>
                          <a:ea typeface="ＭＳ Ｐ明朝" panose="02020600040205080304" pitchFamily="18" charset="-128"/>
                          <a:cs typeface="ＭＳ Ｐゴシック" panose="020B0600070205080204" pitchFamily="34" charset="-128"/>
                        </a:rPr>
                        <a:t>　</a:t>
                      </a:r>
                      <a:endParaRPr lang="ja-JP" altLang="en-US" sz="1200" b="0" i="0" u="none" strike="noStrike">
                        <a:effectLst/>
                        <a:latin typeface="Arial" panose="020B0604020202020204" pitchFamily="34" charset="0"/>
                      </a:endParaRPr>
                    </a:p>
                  </a:txBody>
                  <a:tcPr marL="40848" marR="40848" marT="6189"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6075603"/>
                  </a:ext>
                </a:extLst>
              </a:tr>
              <a:tr h="250172">
                <a:tc rowSpan="5">
                  <a:txBody>
                    <a:bodyPr/>
                    <a:lstStyle/>
                    <a:p>
                      <a:pPr algn="ctr" fontAlgn="ctr">
                        <a:spcBef>
                          <a:spcPts val="0"/>
                        </a:spcBef>
                        <a:spcAft>
                          <a:spcPts val="0"/>
                        </a:spcAft>
                      </a:pPr>
                      <a:r>
                        <a:rPr lang="ja-JP" altLang="en-US" sz="1050" b="0" i="0" u="none" strike="noStrike">
                          <a:effectLst/>
                          <a:latin typeface="游明朝" panose="02020400000000000000" pitchFamily="18" charset="-128"/>
                          <a:ea typeface="ＭＳ Ｐ明朝" panose="02020600040205080304" pitchFamily="18" charset="-128"/>
                          <a:cs typeface="ＭＳ Ｐゴシック" panose="020B0600070205080204" pitchFamily="34" charset="-128"/>
                        </a:rPr>
                        <a:t>会議出席者</a:t>
                      </a:r>
                      <a:endParaRPr lang="ja-JP" altLang="en-US" sz="2400" b="0" i="0" u="none" strike="noStrike">
                        <a:effectLst/>
                        <a:latin typeface="Arial" panose="020B0604020202020204" pitchFamily="34" charset="0"/>
                      </a:endParaRPr>
                    </a:p>
                  </a:txBody>
                  <a:tcPr marL="59415" marR="59415" marT="29708" marB="297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ja-JP" altLang="en-US" sz="1200" b="0" i="0" u="none" strike="noStrike" dirty="0">
                          <a:effectLst/>
                          <a:latin typeface="+mn-ea"/>
                          <a:ea typeface="+mn-ea"/>
                          <a:cs typeface="ＭＳ Ｐゴシック" panose="020B0600070205080204" pitchFamily="34" charset="-128"/>
                        </a:rPr>
                        <a:t>所　属（職種）</a:t>
                      </a:r>
                      <a:endParaRPr lang="ja-JP" altLang="en-US" sz="3200" b="0" i="0" u="none" strike="noStrike" dirty="0">
                        <a:effectLst/>
                        <a:latin typeface="+mn-ea"/>
                        <a:ea typeface="+mn-ea"/>
                      </a:endParaRPr>
                    </a:p>
                  </a:txBody>
                  <a:tcPr marL="40848" marR="40848" marT="6189"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spcBef>
                          <a:spcPts val="0"/>
                        </a:spcBef>
                        <a:spcAft>
                          <a:spcPts val="0"/>
                        </a:spcAft>
                      </a:pPr>
                      <a:r>
                        <a:rPr lang="ja-JP" altLang="en-US" sz="1200" b="0" i="0" u="none" strike="noStrike" dirty="0">
                          <a:effectLst/>
                          <a:latin typeface="+mn-ea"/>
                          <a:ea typeface="+mn-ea"/>
                          <a:cs typeface="ＭＳ Ｐゴシック" panose="020B0600070205080204" pitchFamily="34" charset="-128"/>
                        </a:rPr>
                        <a:t>氏　名</a:t>
                      </a:r>
                      <a:endParaRPr lang="ja-JP" altLang="en-US" sz="3200" b="0" i="0" u="none" strike="noStrike" dirty="0">
                        <a:effectLst/>
                        <a:latin typeface="+mn-ea"/>
                        <a:ea typeface="+mn-ea"/>
                      </a:endParaRPr>
                    </a:p>
                  </a:txBody>
                  <a:tcPr marL="59415" marR="59415" marT="29708" marB="29708">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fontAlgn="ctr">
                        <a:spcBef>
                          <a:spcPts val="0"/>
                        </a:spcBef>
                        <a:spcAft>
                          <a:spcPts val="0"/>
                        </a:spcAft>
                      </a:pPr>
                      <a:r>
                        <a:rPr lang="ja-JP" altLang="en-US" sz="1050" b="0" i="0" u="none" strike="noStrike">
                          <a:effectLst/>
                          <a:latin typeface="+mn-ea"/>
                          <a:ea typeface="+mn-ea"/>
                          <a:cs typeface="ＭＳ Ｐゴシック" panose="020B0600070205080204" pitchFamily="34" charset="-128"/>
                        </a:rPr>
                        <a:t>氏　名</a:t>
                      </a:r>
                      <a:endParaRPr lang="ja-JP" altLang="en-US" sz="2400" b="0" i="0" u="none" strike="noStrike">
                        <a:effectLst/>
                        <a:latin typeface="+mn-ea"/>
                        <a:ea typeface="+mn-ea"/>
                      </a:endParaRPr>
                    </a:p>
                  </a:txBody>
                  <a:tcPr marL="59415" marR="59415" marT="29708" marB="29708">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r>
                        <a:rPr lang="ja-JP" altLang="en-US" sz="1200" b="0" i="0" u="none" strike="noStrike" dirty="0">
                          <a:effectLst/>
                          <a:latin typeface="游明朝" panose="02020400000000000000" pitchFamily="18" charset="-128"/>
                          <a:ea typeface="ＭＳ Ｐ明朝" panose="02020600040205080304" pitchFamily="18" charset="-128"/>
                          <a:cs typeface="ＭＳ Ｐゴシック" panose="020B0600070205080204" pitchFamily="34" charset="-128"/>
                        </a:rPr>
                        <a:t>所　属（職種）</a:t>
                      </a:r>
                      <a:endParaRPr kumimoji="1" lang="ja-JP" altLang="en-US" sz="4400" dirty="0"/>
                    </a:p>
                  </a:txBody>
                  <a:tcPr marL="59415" marR="59415" marT="29708" marB="29708">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fontAlgn="ctr">
                        <a:spcBef>
                          <a:spcPts val="0"/>
                        </a:spcBef>
                        <a:spcAft>
                          <a:spcPts val="0"/>
                        </a:spcAft>
                      </a:pPr>
                      <a:r>
                        <a:rPr lang="ja-JP" altLang="en-US" sz="600" b="0" i="0" u="none" strike="noStrike">
                          <a:effectLst/>
                          <a:latin typeface="游明朝" panose="02020400000000000000" pitchFamily="18" charset="-128"/>
                          <a:ea typeface="ＭＳ Ｐ明朝" panose="02020600040205080304" pitchFamily="18" charset="-128"/>
                          <a:cs typeface="ＭＳ Ｐゴシック" panose="020B0600070205080204" pitchFamily="34" charset="-128"/>
                        </a:rPr>
                        <a:t>所　属（職種）</a:t>
                      </a:r>
                      <a:endParaRPr lang="ja-JP" altLang="en-US" sz="1200" b="0" i="0" u="none" strike="noStrike">
                        <a:effectLst/>
                        <a:latin typeface="Arial" panose="020B0604020202020204" pitchFamily="34" charset="0"/>
                      </a:endParaRPr>
                    </a:p>
                  </a:txBody>
                  <a:tcPr marL="59415" marR="59415" marT="29708" marB="29708">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3">
                  <a:txBody>
                    <a:bodyPr/>
                    <a:lstStyle/>
                    <a:p>
                      <a:pPr algn="ctr" fontAlgn="ctr">
                        <a:spcBef>
                          <a:spcPts val="0"/>
                        </a:spcBef>
                        <a:spcAft>
                          <a:spcPts val="0"/>
                        </a:spcAft>
                      </a:pPr>
                      <a:r>
                        <a:rPr lang="ja-JP" altLang="en-US" sz="1100" b="0" i="0" u="none" strike="noStrike" dirty="0">
                          <a:effectLst/>
                          <a:latin typeface="游明朝" panose="02020400000000000000" pitchFamily="18" charset="-128"/>
                          <a:ea typeface="ＭＳ Ｐ明朝" panose="02020600040205080304" pitchFamily="18" charset="-128"/>
                          <a:cs typeface="ＭＳ Ｐゴシック" panose="020B0600070205080204" pitchFamily="34" charset="-128"/>
                        </a:rPr>
                        <a:t>氏　名</a:t>
                      </a:r>
                      <a:endParaRPr lang="ja-JP" altLang="en-US" sz="2800" b="0" i="0" u="none" strike="noStrike" dirty="0">
                        <a:effectLst/>
                        <a:latin typeface="Arial" panose="020B0604020202020204" pitchFamily="34" charset="0"/>
                      </a:endParaRPr>
                    </a:p>
                  </a:txBody>
                  <a:tcPr marL="59415" marR="59415" marT="29708" marB="29708">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615406063"/>
                  </a:ext>
                </a:extLst>
              </a:tr>
              <a:tr h="257078">
                <a:tc vMerge="1">
                  <a:txBody>
                    <a:bodyPr/>
                    <a:lstStyle/>
                    <a:p>
                      <a:endParaRPr kumimoji="1" lang="ja-JP" altLang="en-US"/>
                    </a:p>
                  </a:txBody>
                  <a:tcPr/>
                </a:tc>
                <a:tc>
                  <a:txBody>
                    <a:bodyPr/>
                    <a:lstStyle/>
                    <a:p>
                      <a:pPr algn="ctr" fontAlgn="ctr">
                        <a:spcBef>
                          <a:spcPts val="0"/>
                        </a:spcBef>
                        <a:spcAft>
                          <a:spcPts val="0"/>
                        </a:spcAft>
                      </a:pPr>
                      <a:r>
                        <a:rPr lang="ja-JP" altLang="en-US" sz="1200" b="0" i="0" u="none" strike="noStrike" dirty="0">
                          <a:effectLst/>
                          <a:latin typeface="+mn-ea"/>
                          <a:ea typeface="+mn-ea"/>
                          <a:cs typeface="ＭＳ Ｐゴシック" panose="020B0600070205080204" pitchFamily="34" charset="-128"/>
                        </a:rPr>
                        <a:t>ご本人</a:t>
                      </a:r>
                      <a:endParaRPr lang="ja-JP" altLang="en-US" sz="3200" b="0" i="0" u="none" strike="noStrike" dirty="0">
                        <a:effectLst/>
                        <a:latin typeface="+mn-ea"/>
                        <a:ea typeface="+mn-ea"/>
                      </a:endParaRPr>
                    </a:p>
                  </a:txBody>
                  <a:tcPr marL="40848" marR="40848" marT="6189"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gridSpan="2">
                  <a:txBody>
                    <a:bodyPr/>
                    <a:lstStyle/>
                    <a:p>
                      <a:pPr algn="ctr" fontAlgn="ctr">
                        <a:spcBef>
                          <a:spcPts val="0"/>
                        </a:spcBef>
                        <a:spcAft>
                          <a:spcPts val="0"/>
                        </a:spcAft>
                      </a:pPr>
                      <a:endParaRPr lang="ja-JP" altLang="en-US" sz="1000" b="0" i="0" u="none" strike="noStrike" dirty="0">
                        <a:effectLst/>
                        <a:latin typeface="+mn-ea"/>
                        <a:ea typeface="+mn-ea"/>
                      </a:endParaRPr>
                    </a:p>
                  </a:txBody>
                  <a:tcPr marL="59415" marR="59415" marT="29708" marB="29708">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hMerge="1">
                  <a:txBody>
                    <a:bodyPr/>
                    <a:lstStyle/>
                    <a:p>
                      <a:pPr algn="ctr" fontAlgn="ctr">
                        <a:spcBef>
                          <a:spcPts val="0"/>
                        </a:spcBef>
                        <a:spcAft>
                          <a:spcPts val="0"/>
                        </a:spcAft>
                      </a:pPr>
                      <a:r>
                        <a:rPr lang="ja-JP" altLang="en-US" sz="1050" b="0" i="0" u="none" strike="noStrike" dirty="0">
                          <a:effectLst/>
                          <a:latin typeface="+mn-ea"/>
                          <a:ea typeface="+mn-ea"/>
                          <a:cs typeface="ＭＳ Ｐゴシック" panose="020B0600070205080204" pitchFamily="34" charset="-128"/>
                        </a:rPr>
                        <a:t>羽田良　光（はたら　こう）様</a:t>
                      </a:r>
                      <a:endParaRPr lang="ja-JP" altLang="en-US" sz="2400" b="0" i="0" u="none" strike="noStrike" dirty="0">
                        <a:effectLst/>
                        <a:latin typeface="+mn-ea"/>
                        <a:ea typeface="+mn-ea"/>
                      </a:endParaRPr>
                    </a:p>
                  </a:txBody>
                  <a:tcPr marL="59415" marR="59415" marT="29708" marB="29708">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gridSpan="3">
                  <a:txBody>
                    <a:bodyPr/>
                    <a:lstStyle/>
                    <a:p>
                      <a:pPr algn="ctr"/>
                      <a:r>
                        <a:rPr lang="ja-JP" altLang="en-US" sz="1200" b="0" i="0" u="none" strike="noStrike" dirty="0">
                          <a:effectLst/>
                          <a:latin typeface="游明朝" panose="02020400000000000000" pitchFamily="18" charset="-128"/>
                          <a:ea typeface="ＭＳ Ｐ明朝" panose="02020600040205080304" pitchFamily="18" charset="-128"/>
                          <a:cs typeface="ＭＳ Ｐゴシック" panose="020B0600070205080204" pitchFamily="34" charset="-128"/>
                        </a:rPr>
                        <a:t>〇〇〇〇</a:t>
                      </a:r>
                      <a:endParaRPr kumimoji="1" lang="ja-JP" altLang="en-US" sz="2800" dirty="0"/>
                    </a:p>
                  </a:txBody>
                  <a:tcPr marL="59415" marR="59415" marT="29708" marB="29708">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hMerge="1">
                  <a:txBody>
                    <a:bodyPr/>
                    <a:lstStyle/>
                    <a:p>
                      <a:pPr algn="ctr" fontAlgn="ctr">
                        <a:spcBef>
                          <a:spcPts val="0"/>
                        </a:spcBef>
                        <a:spcAft>
                          <a:spcPts val="0"/>
                        </a:spcAft>
                      </a:pPr>
                      <a:r>
                        <a:rPr lang="ja-JP" altLang="en-US" sz="1000" b="0" i="0" u="none" strike="noStrike" dirty="0">
                          <a:effectLst/>
                          <a:latin typeface="游明朝" panose="02020400000000000000" pitchFamily="18" charset="-128"/>
                          <a:ea typeface="ＭＳ Ｐ明朝" panose="02020600040205080304" pitchFamily="18" charset="-128"/>
                          <a:cs typeface="ＭＳ Ｐゴシック" panose="020B0600070205080204" pitchFamily="34" charset="-128"/>
                        </a:rPr>
                        <a:t>〇〇〇〇</a:t>
                      </a:r>
                      <a:endParaRPr lang="ja-JP" altLang="en-US" sz="2000" b="0" i="0" u="none" strike="noStrike" dirty="0">
                        <a:effectLst/>
                        <a:latin typeface="Arial" panose="020B0604020202020204" pitchFamily="34" charset="0"/>
                      </a:endParaRPr>
                    </a:p>
                  </a:txBody>
                  <a:tcPr marL="59415" marR="59415" marT="29708" marB="29708">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3">
                  <a:txBody>
                    <a:bodyPr/>
                    <a:lstStyle/>
                    <a:p>
                      <a:pPr algn="ctr" fontAlgn="ctr">
                        <a:spcBef>
                          <a:spcPts val="0"/>
                        </a:spcBef>
                        <a:spcAft>
                          <a:spcPts val="0"/>
                        </a:spcAft>
                      </a:pPr>
                      <a:r>
                        <a:rPr lang="ja-JP" altLang="en-US" sz="600" b="0" i="0" u="none" strike="noStrike" dirty="0">
                          <a:effectLst/>
                          <a:latin typeface="游明朝" panose="02020400000000000000" pitchFamily="18" charset="-128"/>
                          <a:ea typeface="ＭＳ Ｐ明朝" panose="02020600040205080304" pitchFamily="18" charset="-128"/>
                          <a:cs typeface="ＭＳ Ｐゴシック" panose="020B0600070205080204" pitchFamily="34" charset="-128"/>
                        </a:rPr>
                        <a:t>　</a:t>
                      </a:r>
                      <a:endParaRPr lang="ja-JP" altLang="en-US" sz="1200" b="0" i="0" u="none" strike="noStrike" dirty="0">
                        <a:effectLst/>
                        <a:latin typeface="Arial" panose="020B0604020202020204" pitchFamily="34" charset="0"/>
                      </a:endParaRPr>
                    </a:p>
                  </a:txBody>
                  <a:tcPr marL="59415" marR="59415" marT="29708" marB="29708">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166173685"/>
                  </a:ext>
                </a:extLst>
              </a:tr>
              <a:tr h="250172">
                <a:tc vMerge="1">
                  <a:txBody>
                    <a:bodyPr/>
                    <a:lstStyle/>
                    <a:p>
                      <a:endParaRPr kumimoji="1" lang="ja-JP" altLang="en-US"/>
                    </a:p>
                  </a:txBody>
                  <a:tcPr/>
                </a:tc>
                <a:tc>
                  <a:txBody>
                    <a:bodyPr/>
                    <a:lstStyle/>
                    <a:p>
                      <a:pPr algn="ctr" fontAlgn="ctr">
                        <a:spcBef>
                          <a:spcPts val="0"/>
                        </a:spcBef>
                        <a:spcAft>
                          <a:spcPts val="0"/>
                        </a:spcAft>
                      </a:pPr>
                      <a:r>
                        <a:rPr lang="ja-JP" altLang="en-US" sz="1200" b="0" i="0" u="none" strike="noStrike" dirty="0">
                          <a:effectLst/>
                          <a:latin typeface="+mn-ea"/>
                          <a:ea typeface="+mn-ea"/>
                          <a:cs typeface="ＭＳ Ｐゴシック" panose="020B0600070205080204" pitchFamily="34" charset="-128"/>
                        </a:rPr>
                        <a:t>Ａ型生活支援員</a:t>
                      </a:r>
                      <a:endParaRPr lang="ja-JP" altLang="en-US" sz="3200" b="0" i="0" u="none" strike="noStrike" dirty="0">
                        <a:effectLst/>
                        <a:latin typeface="+mn-ea"/>
                        <a:ea typeface="+mn-ea"/>
                      </a:endParaRPr>
                    </a:p>
                  </a:txBody>
                  <a:tcPr marL="40848" marR="40848" marT="6189"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gridSpan="2">
                  <a:txBody>
                    <a:bodyPr/>
                    <a:lstStyle/>
                    <a:p>
                      <a:pPr algn="ctr" fontAlgn="ctr">
                        <a:spcBef>
                          <a:spcPts val="0"/>
                        </a:spcBef>
                        <a:spcAft>
                          <a:spcPts val="0"/>
                        </a:spcAft>
                      </a:pPr>
                      <a:r>
                        <a:rPr lang="ja-JP" altLang="en-US" sz="1050" b="0" i="0" u="none" strike="noStrike" dirty="0">
                          <a:effectLst/>
                          <a:latin typeface="+mn-ea"/>
                          <a:ea typeface="+mn-ea"/>
                          <a:cs typeface="ＭＳ Ｐゴシック" panose="020B0600070205080204" pitchFamily="34" charset="-128"/>
                        </a:rPr>
                        <a:t>　</a:t>
                      </a:r>
                      <a:endParaRPr lang="ja-JP" altLang="en-US" sz="2400" b="0" i="0" u="none" strike="noStrike" dirty="0">
                        <a:effectLst/>
                        <a:latin typeface="+mn-ea"/>
                        <a:ea typeface="+mn-ea"/>
                      </a:endParaRPr>
                    </a:p>
                  </a:txBody>
                  <a:tcPr marL="59415" marR="59415" marT="29708" marB="29708">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hMerge="1">
                  <a:txBody>
                    <a:bodyPr/>
                    <a:lstStyle/>
                    <a:p>
                      <a:pPr algn="ctr" fontAlgn="ctr">
                        <a:spcBef>
                          <a:spcPts val="0"/>
                        </a:spcBef>
                        <a:spcAft>
                          <a:spcPts val="0"/>
                        </a:spcAft>
                      </a:pPr>
                      <a:r>
                        <a:rPr lang="ja-JP" altLang="en-US" sz="1050" b="0" i="0" u="none" strike="noStrike">
                          <a:effectLst/>
                          <a:latin typeface="+mn-ea"/>
                          <a:ea typeface="+mn-ea"/>
                          <a:cs typeface="ＭＳ Ｐゴシック" panose="020B0600070205080204" pitchFamily="34" charset="-128"/>
                        </a:rPr>
                        <a:t>　</a:t>
                      </a:r>
                      <a:endParaRPr lang="ja-JP" altLang="en-US" sz="2400" b="0" i="0" u="none" strike="noStrike">
                        <a:effectLst/>
                        <a:latin typeface="+mn-ea"/>
                        <a:ea typeface="+mn-ea"/>
                      </a:endParaRPr>
                    </a:p>
                  </a:txBody>
                  <a:tcPr marL="59415" marR="59415" marT="29708" marB="29708">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gridSpan="3">
                  <a:txBody>
                    <a:bodyPr/>
                    <a:lstStyle/>
                    <a:p>
                      <a:pPr algn="ctr"/>
                      <a:r>
                        <a:rPr lang="ja-JP" altLang="en-US" sz="1200" b="0" i="0" u="none" strike="noStrike" dirty="0">
                          <a:effectLst/>
                          <a:latin typeface="游明朝" panose="02020400000000000000" pitchFamily="18" charset="-128"/>
                          <a:ea typeface="ＭＳ Ｐ明朝" panose="02020600040205080304" pitchFamily="18" charset="-128"/>
                          <a:cs typeface="ＭＳ Ｐゴシック" panose="020B0600070205080204" pitchFamily="34" charset="-128"/>
                        </a:rPr>
                        <a:t>〇〇〇〇</a:t>
                      </a:r>
                      <a:endParaRPr kumimoji="1" lang="ja-JP" altLang="en-US" sz="2800" dirty="0"/>
                    </a:p>
                  </a:txBody>
                  <a:tcPr marL="59415" marR="59415" marT="29708" marB="29708">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hMerge="1">
                  <a:txBody>
                    <a:bodyPr/>
                    <a:lstStyle/>
                    <a:p>
                      <a:pPr algn="ctr" fontAlgn="ctr">
                        <a:spcBef>
                          <a:spcPts val="0"/>
                        </a:spcBef>
                        <a:spcAft>
                          <a:spcPts val="0"/>
                        </a:spcAft>
                      </a:pPr>
                      <a:r>
                        <a:rPr lang="ja-JP" altLang="en-US" sz="1000" b="0" i="0" u="none" strike="noStrike" dirty="0">
                          <a:effectLst/>
                          <a:latin typeface="游明朝" panose="02020400000000000000" pitchFamily="18" charset="-128"/>
                          <a:ea typeface="ＭＳ Ｐ明朝" panose="02020600040205080304" pitchFamily="18" charset="-128"/>
                          <a:cs typeface="ＭＳ Ｐゴシック" panose="020B0600070205080204" pitchFamily="34" charset="-128"/>
                        </a:rPr>
                        <a:t>〇〇〇〇</a:t>
                      </a:r>
                      <a:endParaRPr lang="ja-JP" altLang="en-US" sz="2000" b="0" i="0" u="none" strike="noStrike" dirty="0">
                        <a:effectLst/>
                        <a:latin typeface="Arial" panose="020B0604020202020204" pitchFamily="34" charset="0"/>
                      </a:endParaRPr>
                    </a:p>
                  </a:txBody>
                  <a:tcPr marL="59415" marR="59415" marT="29708" marB="29708">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3">
                  <a:txBody>
                    <a:bodyPr/>
                    <a:lstStyle/>
                    <a:p>
                      <a:pPr algn="ctr" fontAlgn="ctr">
                        <a:spcBef>
                          <a:spcPts val="0"/>
                        </a:spcBef>
                        <a:spcAft>
                          <a:spcPts val="0"/>
                        </a:spcAft>
                      </a:pPr>
                      <a:r>
                        <a:rPr lang="ja-JP" altLang="en-US" sz="600" b="0" i="0" u="none" strike="noStrike">
                          <a:effectLst/>
                          <a:latin typeface="游明朝" panose="02020400000000000000" pitchFamily="18" charset="-128"/>
                          <a:ea typeface="ＭＳ Ｐ明朝" panose="02020600040205080304" pitchFamily="18" charset="-128"/>
                          <a:cs typeface="ＭＳ Ｐゴシック" panose="020B0600070205080204" pitchFamily="34" charset="-128"/>
                        </a:rPr>
                        <a:t>　</a:t>
                      </a:r>
                      <a:endParaRPr lang="ja-JP" altLang="en-US" sz="1200" b="0" i="0" u="none" strike="noStrike">
                        <a:effectLst/>
                        <a:latin typeface="Arial" panose="020B0604020202020204" pitchFamily="34" charset="0"/>
                      </a:endParaRPr>
                    </a:p>
                  </a:txBody>
                  <a:tcPr marL="59415" marR="59415" marT="29708" marB="29708">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147645856"/>
                  </a:ext>
                </a:extLst>
              </a:tr>
              <a:tr h="250172">
                <a:tc vMerge="1">
                  <a:txBody>
                    <a:bodyPr/>
                    <a:lstStyle/>
                    <a:p>
                      <a:endParaRPr kumimoji="1" lang="ja-JP" altLang="en-US"/>
                    </a:p>
                  </a:txBody>
                  <a:tcPr/>
                </a:tc>
                <a:tc>
                  <a:txBody>
                    <a:bodyPr/>
                    <a:lstStyle/>
                    <a:p>
                      <a:pPr algn="ctr" fontAlgn="ctr">
                        <a:spcBef>
                          <a:spcPts val="0"/>
                        </a:spcBef>
                        <a:spcAft>
                          <a:spcPts val="0"/>
                        </a:spcAft>
                      </a:pPr>
                      <a:r>
                        <a:rPr lang="ja-JP" altLang="en-US" sz="1200" b="0" i="0" u="none" strike="noStrike" dirty="0">
                          <a:effectLst/>
                          <a:latin typeface="+mn-ea"/>
                          <a:ea typeface="+mn-ea"/>
                          <a:cs typeface="ＭＳ Ｐゴシック" panose="020B0600070205080204" pitchFamily="34" charset="-128"/>
                        </a:rPr>
                        <a:t>Ａ型職業指導員</a:t>
                      </a:r>
                      <a:endParaRPr lang="ja-JP" altLang="en-US" sz="3200" b="0" i="0" u="none" strike="noStrike" dirty="0">
                        <a:effectLst/>
                        <a:latin typeface="+mn-ea"/>
                        <a:ea typeface="+mn-ea"/>
                      </a:endParaRPr>
                    </a:p>
                  </a:txBody>
                  <a:tcPr marL="40848" marR="40848" marT="6189"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gridSpan="2">
                  <a:txBody>
                    <a:bodyPr/>
                    <a:lstStyle/>
                    <a:p>
                      <a:pPr algn="ctr" fontAlgn="ctr">
                        <a:spcBef>
                          <a:spcPts val="0"/>
                        </a:spcBef>
                        <a:spcAft>
                          <a:spcPts val="0"/>
                        </a:spcAft>
                      </a:pPr>
                      <a:r>
                        <a:rPr lang="ja-JP" altLang="en-US" sz="1050" b="0" i="0" u="none" strike="noStrike">
                          <a:effectLst/>
                          <a:latin typeface="+mn-ea"/>
                          <a:ea typeface="+mn-ea"/>
                          <a:cs typeface="ＭＳ Ｐゴシック" panose="020B0600070205080204" pitchFamily="34" charset="-128"/>
                        </a:rPr>
                        <a:t>　</a:t>
                      </a:r>
                      <a:endParaRPr lang="ja-JP" altLang="en-US" sz="2400" b="0" i="0" u="none" strike="noStrike">
                        <a:effectLst/>
                        <a:latin typeface="+mn-ea"/>
                        <a:ea typeface="+mn-ea"/>
                      </a:endParaRPr>
                    </a:p>
                  </a:txBody>
                  <a:tcPr marL="59415" marR="59415" marT="29708" marB="29708">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hMerge="1">
                  <a:txBody>
                    <a:bodyPr/>
                    <a:lstStyle/>
                    <a:p>
                      <a:pPr algn="ctr" fontAlgn="ctr">
                        <a:spcBef>
                          <a:spcPts val="0"/>
                        </a:spcBef>
                        <a:spcAft>
                          <a:spcPts val="0"/>
                        </a:spcAft>
                      </a:pPr>
                      <a:r>
                        <a:rPr lang="ja-JP" altLang="en-US" sz="1050" b="0" i="0" u="none" strike="noStrike" dirty="0">
                          <a:effectLst/>
                          <a:latin typeface="+mn-ea"/>
                          <a:ea typeface="+mn-ea"/>
                          <a:cs typeface="ＭＳ Ｐゴシック" panose="020B0600070205080204" pitchFamily="34" charset="-128"/>
                        </a:rPr>
                        <a:t>　</a:t>
                      </a:r>
                      <a:endParaRPr lang="ja-JP" altLang="en-US" sz="2400" b="0" i="0" u="none" strike="noStrike" dirty="0">
                        <a:effectLst/>
                        <a:latin typeface="+mn-ea"/>
                        <a:ea typeface="+mn-ea"/>
                      </a:endParaRPr>
                    </a:p>
                  </a:txBody>
                  <a:tcPr marL="59415" marR="59415" marT="29708" marB="29708">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gridSpan="3">
                  <a:txBody>
                    <a:bodyPr/>
                    <a:lstStyle/>
                    <a:p>
                      <a:pPr algn="ctr"/>
                      <a:r>
                        <a:rPr lang="ja-JP" altLang="en-US" sz="1200" b="0" i="0" u="none" strike="noStrike" dirty="0">
                          <a:effectLst/>
                          <a:latin typeface="游明朝" panose="02020400000000000000" pitchFamily="18" charset="-128"/>
                          <a:ea typeface="ＭＳ Ｐ明朝" panose="02020600040205080304" pitchFamily="18" charset="-128"/>
                          <a:cs typeface="ＭＳ Ｐゴシック" panose="020B0600070205080204" pitchFamily="34" charset="-128"/>
                        </a:rPr>
                        <a:t>〇〇〇〇</a:t>
                      </a:r>
                      <a:endParaRPr kumimoji="1" lang="ja-JP" altLang="en-US" sz="2800" dirty="0"/>
                    </a:p>
                  </a:txBody>
                  <a:tcPr marL="59415" marR="59415" marT="29708" marB="29708">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hMerge="1">
                  <a:txBody>
                    <a:bodyPr/>
                    <a:lstStyle/>
                    <a:p>
                      <a:pPr algn="ctr" fontAlgn="ctr">
                        <a:spcBef>
                          <a:spcPts val="0"/>
                        </a:spcBef>
                        <a:spcAft>
                          <a:spcPts val="0"/>
                        </a:spcAft>
                      </a:pPr>
                      <a:r>
                        <a:rPr lang="ja-JP" altLang="en-US" sz="1000" b="0" i="0" u="none" strike="noStrike" dirty="0">
                          <a:effectLst/>
                          <a:latin typeface="游明朝" panose="02020400000000000000" pitchFamily="18" charset="-128"/>
                          <a:ea typeface="ＭＳ Ｐ明朝" panose="02020600040205080304" pitchFamily="18" charset="-128"/>
                          <a:cs typeface="ＭＳ Ｐゴシック" panose="020B0600070205080204" pitchFamily="34" charset="-128"/>
                        </a:rPr>
                        <a:t>〇〇〇〇</a:t>
                      </a:r>
                      <a:endParaRPr lang="ja-JP" altLang="en-US" sz="2000" b="0" i="0" u="none" strike="noStrike" dirty="0">
                        <a:effectLst/>
                        <a:latin typeface="Arial" panose="020B0604020202020204" pitchFamily="34" charset="0"/>
                      </a:endParaRPr>
                    </a:p>
                  </a:txBody>
                  <a:tcPr marL="59415" marR="59415" marT="29708" marB="29708">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3">
                  <a:txBody>
                    <a:bodyPr/>
                    <a:lstStyle/>
                    <a:p>
                      <a:pPr algn="ctr" fontAlgn="ctr">
                        <a:spcBef>
                          <a:spcPts val="0"/>
                        </a:spcBef>
                        <a:spcAft>
                          <a:spcPts val="0"/>
                        </a:spcAft>
                      </a:pPr>
                      <a:r>
                        <a:rPr lang="ja-JP" altLang="en-US" sz="600" b="0" i="0" u="none" strike="noStrike" dirty="0">
                          <a:effectLst/>
                          <a:latin typeface="游明朝" panose="02020400000000000000" pitchFamily="18" charset="-128"/>
                          <a:ea typeface="ＭＳ Ｐ明朝" panose="02020600040205080304" pitchFamily="18" charset="-128"/>
                          <a:cs typeface="ＭＳ Ｐゴシック" panose="020B0600070205080204" pitchFamily="34" charset="-128"/>
                        </a:rPr>
                        <a:t>　</a:t>
                      </a:r>
                      <a:endParaRPr lang="ja-JP" altLang="en-US" sz="1200" b="0" i="0" u="none" strike="noStrike" dirty="0">
                        <a:effectLst/>
                        <a:latin typeface="Arial" panose="020B0604020202020204" pitchFamily="34" charset="0"/>
                      </a:endParaRPr>
                    </a:p>
                  </a:txBody>
                  <a:tcPr marL="59415" marR="59415" marT="29708" marB="29708">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643939628"/>
                  </a:ext>
                </a:extLst>
              </a:tr>
              <a:tr h="250172">
                <a:tc vMerge="1">
                  <a:txBody>
                    <a:bodyPr/>
                    <a:lstStyle/>
                    <a:p>
                      <a:endParaRPr kumimoji="1" lang="ja-JP" altLang="en-US"/>
                    </a:p>
                  </a:txBody>
                  <a:tcPr/>
                </a:tc>
                <a:tc>
                  <a:txBody>
                    <a:bodyPr/>
                    <a:lstStyle/>
                    <a:p>
                      <a:pPr algn="ctr" fontAlgn="ctr">
                        <a:spcBef>
                          <a:spcPts val="0"/>
                        </a:spcBef>
                        <a:spcAft>
                          <a:spcPts val="0"/>
                        </a:spcAft>
                      </a:pPr>
                      <a:r>
                        <a:rPr lang="ja-JP" altLang="en-US" sz="1200" b="0" i="0" u="none" strike="noStrike" dirty="0">
                          <a:effectLst/>
                          <a:latin typeface="+mn-ea"/>
                          <a:ea typeface="+mn-ea"/>
                          <a:cs typeface="ＭＳ Ｐゴシック" panose="020B0600070205080204" pitchFamily="34" charset="-128"/>
                        </a:rPr>
                        <a:t>〇〇〇〇</a:t>
                      </a:r>
                      <a:endParaRPr lang="ja-JP" altLang="en-US" sz="3200" b="0" i="0" u="none" strike="noStrike" dirty="0">
                        <a:effectLst/>
                        <a:latin typeface="+mn-ea"/>
                        <a:ea typeface="+mn-ea"/>
                      </a:endParaRPr>
                    </a:p>
                  </a:txBody>
                  <a:tcPr marL="40848" marR="40848" marT="6189"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spcBef>
                          <a:spcPts val="0"/>
                        </a:spcBef>
                        <a:spcAft>
                          <a:spcPts val="0"/>
                        </a:spcAft>
                      </a:pPr>
                      <a:r>
                        <a:rPr lang="ja-JP" altLang="en-US" sz="1050" b="0" i="0" u="none" strike="noStrike" dirty="0">
                          <a:effectLst/>
                          <a:latin typeface="+mn-ea"/>
                          <a:ea typeface="+mn-ea"/>
                          <a:cs typeface="ＭＳ Ｐゴシック" panose="020B0600070205080204" pitchFamily="34" charset="-128"/>
                        </a:rPr>
                        <a:t>　</a:t>
                      </a:r>
                      <a:endParaRPr lang="ja-JP" altLang="en-US" sz="2400" b="0" i="0" u="none" strike="noStrike" dirty="0">
                        <a:effectLst/>
                        <a:latin typeface="+mn-ea"/>
                        <a:ea typeface="+mn-ea"/>
                      </a:endParaRPr>
                    </a:p>
                  </a:txBody>
                  <a:tcPr marL="59415" marR="59415" marT="29708" marB="29708">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fontAlgn="ctr">
                        <a:spcBef>
                          <a:spcPts val="0"/>
                        </a:spcBef>
                        <a:spcAft>
                          <a:spcPts val="0"/>
                        </a:spcAft>
                      </a:pPr>
                      <a:r>
                        <a:rPr lang="ja-JP" altLang="en-US" sz="1050" b="0" i="0" u="none" strike="noStrike">
                          <a:effectLst/>
                          <a:latin typeface="+mn-ea"/>
                          <a:ea typeface="+mn-ea"/>
                          <a:cs typeface="ＭＳ Ｐゴシック" panose="020B0600070205080204" pitchFamily="34" charset="-128"/>
                        </a:rPr>
                        <a:t>　</a:t>
                      </a:r>
                      <a:endParaRPr lang="ja-JP" altLang="en-US" sz="2400" b="0" i="0" u="none" strike="noStrike">
                        <a:effectLst/>
                        <a:latin typeface="+mn-ea"/>
                        <a:ea typeface="+mn-ea"/>
                      </a:endParaRPr>
                    </a:p>
                  </a:txBody>
                  <a:tcPr marL="59415" marR="59415" marT="29708" marB="29708">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r>
                        <a:rPr lang="ja-JP" altLang="en-US" sz="1200" b="0" i="0" u="none" strike="noStrike" dirty="0">
                          <a:effectLst/>
                          <a:latin typeface="游明朝" panose="02020400000000000000" pitchFamily="18" charset="-128"/>
                          <a:ea typeface="ＭＳ Ｐ明朝" panose="02020600040205080304" pitchFamily="18" charset="-128"/>
                          <a:cs typeface="ＭＳ Ｐゴシック" panose="020B0600070205080204" pitchFamily="34" charset="-128"/>
                        </a:rPr>
                        <a:t>サービス管理責任者</a:t>
                      </a:r>
                      <a:endParaRPr kumimoji="1" lang="ja-JP" altLang="en-US" sz="2800" dirty="0"/>
                    </a:p>
                  </a:txBody>
                  <a:tcPr marL="59415" marR="59415" marT="29708" marB="29708">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fontAlgn="ctr">
                        <a:spcBef>
                          <a:spcPts val="0"/>
                        </a:spcBef>
                        <a:spcAft>
                          <a:spcPts val="0"/>
                        </a:spcAft>
                      </a:pPr>
                      <a:r>
                        <a:rPr lang="ja-JP" altLang="en-US" sz="1000" b="0" i="0" u="none" strike="noStrike" dirty="0">
                          <a:effectLst/>
                          <a:latin typeface="游明朝" panose="02020400000000000000" pitchFamily="18" charset="-128"/>
                          <a:ea typeface="ＭＳ Ｐ明朝" panose="02020600040205080304" pitchFamily="18" charset="-128"/>
                          <a:cs typeface="ＭＳ Ｐゴシック" panose="020B0600070205080204" pitchFamily="34" charset="-128"/>
                        </a:rPr>
                        <a:t>サービス管理責任者</a:t>
                      </a:r>
                      <a:endParaRPr lang="ja-JP" altLang="en-US" sz="2000" b="0" i="0" u="none" strike="noStrike" dirty="0">
                        <a:effectLst/>
                        <a:latin typeface="Arial" panose="020B0604020202020204" pitchFamily="34" charset="0"/>
                      </a:endParaRPr>
                    </a:p>
                  </a:txBody>
                  <a:tcPr marL="59415" marR="59415" marT="29708" marB="29708">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3">
                  <a:txBody>
                    <a:bodyPr/>
                    <a:lstStyle/>
                    <a:p>
                      <a:pPr algn="ctr" fontAlgn="ctr">
                        <a:spcBef>
                          <a:spcPts val="0"/>
                        </a:spcBef>
                        <a:spcAft>
                          <a:spcPts val="0"/>
                        </a:spcAft>
                      </a:pPr>
                      <a:r>
                        <a:rPr lang="ja-JP" altLang="en-US" sz="600" b="0" i="0" u="none" strike="noStrike">
                          <a:effectLst/>
                          <a:latin typeface="游明朝" panose="02020400000000000000" pitchFamily="18" charset="-128"/>
                          <a:ea typeface="ＭＳ Ｐ明朝" panose="02020600040205080304" pitchFamily="18" charset="-128"/>
                          <a:cs typeface="ＭＳ Ｐゴシック" panose="020B0600070205080204" pitchFamily="34" charset="-128"/>
                        </a:rPr>
                        <a:t>　</a:t>
                      </a:r>
                      <a:endParaRPr lang="ja-JP" altLang="en-US" sz="1200" b="0" i="0" u="none" strike="noStrike">
                        <a:effectLst/>
                        <a:latin typeface="Arial" panose="020B0604020202020204" pitchFamily="34" charset="0"/>
                      </a:endParaRPr>
                    </a:p>
                  </a:txBody>
                  <a:tcPr marL="59415" marR="59415" marT="29708" marB="29708">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749747787"/>
                  </a:ext>
                </a:extLst>
              </a:tr>
              <a:tr h="365398">
                <a:tc gridSpan="4">
                  <a:txBody>
                    <a:bodyPr/>
                    <a:lstStyle/>
                    <a:p>
                      <a:pPr algn="ctr" fontAlgn="ctr">
                        <a:spcBef>
                          <a:spcPts val="0"/>
                        </a:spcBef>
                        <a:spcAft>
                          <a:spcPts val="0"/>
                        </a:spcAft>
                      </a:pPr>
                      <a:r>
                        <a:rPr lang="ja-JP" altLang="en-US" sz="1200" b="0" i="0" u="none" strike="noStrike" dirty="0">
                          <a:effectLst/>
                          <a:latin typeface="+mn-ea"/>
                          <a:ea typeface="+mn-ea"/>
                          <a:cs typeface="ＭＳ Ｐゴシック" panose="020B0600070205080204" pitchFamily="34" charset="-128"/>
                        </a:rPr>
                        <a:t>現状および検討事項</a:t>
                      </a:r>
                      <a:endParaRPr lang="ja-JP" altLang="en-US" sz="3200" b="0" i="0" u="none" strike="noStrike" dirty="0">
                        <a:effectLst/>
                        <a:latin typeface="+mn-ea"/>
                        <a:ea typeface="+mn-ea"/>
                      </a:endParaRPr>
                    </a:p>
                  </a:txBody>
                  <a:tcPr marL="59415" marR="59415" marT="29708" marB="297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fontAlgn="ctr">
                        <a:spcBef>
                          <a:spcPts val="0"/>
                        </a:spcBef>
                        <a:spcAft>
                          <a:spcPts val="0"/>
                        </a:spcAft>
                      </a:pPr>
                      <a:r>
                        <a:rPr lang="ja-JP" altLang="en-US" sz="1200" b="0" i="0" u="none" strike="noStrike" dirty="0">
                          <a:effectLst/>
                          <a:latin typeface="+mn-ea"/>
                          <a:ea typeface="+mn-ea"/>
                          <a:cs typeface="ＭＳ Ｐゴシック" panose="020B0600070205080204" pitchFamily="34" charset="-128"/>
                        </a:rPr>
                        <a:t>検討内容・対応</a:t>
                      </a:r>
                      <a:endParaRPr lang="ja-JP" altLang="en-US" sz="3200" b="0" i="0" u="none" strike="noStrike" dirty="0">
                        <a:effectLst/>
                        <a:latin typeface="+mn-ea"/>
                        <a:ea typeface="+mn-ea"/>
                      </a:endParaRPr>
                    </a:p>
                  </a:txBody>
                  <a:tcPr marL="59415" marR="59415" marT="29708" marB="297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004457885"/>
                  </a:ext>
                </a:extLst>
              </a:tr>
              <a:tr h="1830558">
                <a:tc gridSpan="4">
                  <a:txBody>
                    <a:bodyPr/>
                    <a:lstStyle/>
                    <a:p>
                      <a:pPr algn="l" fontAlgn="t">
                        <a:spcBef>
                          <a:spcPts val="0"/>
                        </a:spcBef>
                        <a:spcAft>
                          <a:spcPts val="0"/>
                        </a:spcAft>
                      </a:pPr>
                      <a:r>
                        <a:rPr lang="ja-JP" altLang="en-US" sz="1200" b="0" i="0" u="none" strike="noStrike" dirty="0">
                          <a:effectLst/>
                          <a:latin typeface="+mn-ea"/>
                          <a:ea typeface="+mn-ea"/>
                          <a:cs typeface="ＭＳ Ｐゴシック" panose="020B0600070205080204" pitchFamily="34" charset="-128"/>
                        </a:rPr>
                        <a:t>・サービス等利用計画の確認について</a:t>
                      </a:r>
                      <a:br>
                        <a:rPr lang="ja-JP" altLang="en-US" sz="1200" b="0" i="0" u="none" strike="noStrike" dirty="0">
                          <a:effectLst/>
                          <a:latin typeface="+mn-ea"/>
                          <a:ea typeface="+mn-ea"/>
                          <a:cs typeface="ＭＳ Ｐゴシック" panose="020B0600070205080204" pitchFamily="34" charset="-128"/>
                        </a:rPr>
                      </a:br>
                      <a:br>
                        <a:rPr lang="ja-JP" altLang="en-US" sz="1200" b="0" i="0" u="none" strike="noStrike" dirty="0">
                          <a:effectLst/>
                          <a:latin typeface="+mn-ea"/>
                          <a:ea typeface="+mn-ea"/>
                          <a:cs typeface="ＭＳ Ｐゴシック" panose="020B0600070205080204" pitchFamily="34" charset="-128"/>
                        </a:rPr>
                      </a:br>
                      <a:r>
                        <a:rPr lang="ja-JP" altLang="en-US" sz="1200" b="0" i="0" u="none" strike="noStrike" dirty="0">
                          <a:effectLst/>
                          <a:latin typeface="+mn-ea"/>
                          <a:ea typeface="+mn-ea"/>
                          <a:cs typeface="ＭＳ Ｐゴシック" panose="020B0600070205080204" pitchFamily="34" charset="-128"/>
                        </a:rPr>
                        <a:t>・ご本人から</a:t>
                      </a:r>
                      <a:br>
                        <a:rPr lang="ja-JP" altLang="en-US" sz="1200" b="0" i="0" u="none" strike="noStrike" dirty="0">
                          <a:effectLst/>
                          <a:latin typeface="+mn-ea"/>
                          <a:ea typeface="+mn-ea"/>
                          <a:cs typeface="ＭＳ Ｐゴシック" panose="020B0600070205080204" pitchFamily="34" charset="-128"/>
                        </a:rPr>
                      </a:br>
                      <a:r>
                        <a:rPr lang="ja-JP" altLang="en-US" sz="1200" b="0" i="0" u="none" strike="noStrike" dirty="0">
                          <a:effectLst/>
                          <a:latin typeface="+mn-ea"/>
                          <a:ea typeface="+mn-ea"/>
                          <a:cs typeface="ＭＳ Ｐゴシック" panose="020B0600070205080204" pitchFamily="34" charset="-128"/>
                        </a:rPr>
                        <a:t>　　</a:t>
                      </a:r>
                      <a:br>
                        <a:rPr lang="ja-JP" altLang="en-US" sz="1200" b="0" i="0" u="none" strike="noStrike" dirty="0">
                          <a:effectLst/>
                          <a:latin typeface="+mn-ea"/>
                          <a:ea typeface="+mn-ea"/>
                          <a:cs typeface="ＭＳ Ｐゴシック" panose="020B0600070205080204" pitchFamily="34" charset="-128"/>
                        </a:rPr>
                      </a:br>
                      <a:r>
                        <a:rPr lang="ja-JP" altLang="en-US" sz="1200" b="0" i="0" u="none" strike="noStrike" dirty="0">
                          <a:effectLst/>
                          <a:latin typeface="+mn-ea"/>
                          <a:ea typeface="+mn-ea"/>
                          <a:cs typeface="ＭＳ Ｐゴシック" panose="020B0600070205080204" pitchFamily="34" charset="-128"/>
                        </a:rPr>
                        <a:t>・〇〇〇〇からの報告</a:t>
                      </a:r>
                      <a:br>
                        <a:rPr lang="ja-JP" altLang="en-US" sz="1200" b="0" i="0" u="none" strike="noStrike" dirty="0">
                          <a:effectLst/>
                          <a:latin typeface="+mn-ea"/>
                          <a:ea typeface="+mn-ea"/>
                          <a:cs typeface="ＭＳ Ｐゴシック" panose="020B0600070205080204" pitchFamily="34" charset="-128"/>
                        </a:rPr>
                      </a:br>
                      <a:r>
                        <a:rPr lang="ja-JP" altLang="en-US" sz="1200" b="0" i="0" u="none" strike="noStrike" dirty="0">
                          <a:effectLst/>
                          <a:latin typeface="+mn-ea"/>
                          <a:ea typeface="+mn-ea"/>
                          <a:cs typeface="ＭＳ Ｐゴシック" panose="020B0600070205080204" pitchFamily="34" charset="-128"/>
                        </a:rPr>
                        <a:t>　</a:t>
                      </a:r>
                      <a:br>
                        <a:rPr lang="ja-JP" altLang="en-US" sz="1200" b="0" i="0" u="none" strike="noStrike" dirty="0">
                          <a:effectLst/>
                          <a:latin typeface="+mn-ea"/>
                          <a:ea typeface="+mn-ea"/>
                          <a:cs typeface="ＭＳ Ｐゴシック" panose="020B0600070205080204" pitchFamily="34" charset="-128"/>
                        </a:rPr>
                      </a:br>
                      <a:r>
                        <a:rPr lang="ja-JP" altLang="en-US" sz="1200" b="0" i="0" u="none" strike="noStrike" dirty="0">
                          <a:effectLst/>
                          <a:latin typeface="+mn-ea"/>
                          <a:ea typeface="+mn-ea"/>
                          <a:cs typeface="ＭＳ Ｐゴシック" panose="020B0600070205080204" pitchFamily="34" charset="-128"/>
                        </a:rPr>
                        <a:t>・〇〇〇〇からの報告　　　　</a:t>
                      </a:r>
                      <a:br>
                        <a:rPr lang="ja-JP" altLang="en-US" sz="1200" b="0" i="0" u="none" strike="noStrike" dirty="0">
                          <a:effectLst/>
                          <a:latin typeface="+mn-ea"/>
                          <a:ea typeface="+mn-ea"/>
                          <a:cs typeface="ＭＳ Ｐゴシック" panose="020B0600070205080204" pitchFamily="34" charset="-128"/>
                        </a:rPr>
                      </a:br>
                      <a:r>
                        <a:rPr lang="ja-JP" altLang="en-US" sz="1200" b="0" i="0" u="none" strike="noStrike" dirty="0">
                          <a:effectLst/>
                          <a:latin typeface="+mn-ea"/>
                          <a:ea typeface="+mn-ea"/>
                          <a:cs typeface="ＭＳ Ｐゴシック" panose="020B0600070205080204" pitchFamily="34" charset="-128"/>
                        </a:rPr>
                        <a:t>　　</a:t>
                      </a:r>
                      <a:br>
                        <a:rPr lang="ja-JP" altLang="en-US" sz="1200" b="0" i="0" u="none" strike="noStrike" dirty="0">
                          <a:effectLst/>
                          <a:latin typeface="+mn-ea"/>
                          <a:ea typeface="+mn-ea"/>
                          <a:cs typeface="ＭＳ Ｐゴシック" panose="020B0600070205080204" pitchFamily="34" charset="-128"/>
                        </a:rPr>
                      </a:br>
                      <a:r>
                        <a:rPr lang="ja-JP" altLang="en-US" sz="1200" b="0" i="0" u="none" strike="noStrike" dirty="0">
                          <a:effectLst/>
                          <a:latin typeface="+mn-ea"/>
                          <a:ea typeface="+mn-ea"/>
                          <a:cs typeface="ＭＳ Ｐゴシック" panose="020B0600070205080204" pitchFamily="34" charset="-128"/>
                        </a:rPr>
                        <a:t>　　</a:t>
                      </a:r>
                      <a:br>
                        <a:rPr lang="ja-JP" altLang="en-US" sz="1200" b="0" i="0" u="none" strike="noStrike" dirty="0">
                          <a:effectLst/>
                          <a:latin typeface="+mn-ea"/>
                          <a:ea typeface="+mn-ea"/>
                          <a:cs typeface="ＭＳ Ｐゴシック" panose="020B0600070205080204" pitchFamily="34" charset="-128"/>
                        </a:rPr>
                      </a:br>
                      <a:r>
                        <a:rPr lang="ja-JP" altLang="en-US" sz="1200" b="0" i="0" u="none" strike="noStrike" dirty="0">
                          <a:effectLst/>
                          <a:latin typeface="+mn-ea"/>
                          <a:ea typeface="+mn-ea"/>
                          <a:cs typeface="ＭＳ Ｐゴシック" panose="020B0600070205080204" pitchFamily="34" charset="-128"/>
                        </a:rPr>
                        <a:t>　　</a:t>
                      </a:r>
                      <a:endParaRPr lang="ja-JP" altLang="en-US" sz="3200" b="0" i="0" u="none" strike="noStrike" dirty="0">
                        <a:effectLst/>
                        <a:latin typeface="+mn-ea"/>
                        <a:ea typeface="+mn-ea"/>
                      </a:endParaRPr>
                    </a:p>
                  </a:txBody>
                  <a:tcPr marL="59415" marR="59415" marT="29708" marB="297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l" fontAlgn="t">
                        <a:spcBef>
                          <a:spcPts val="0"/>
                        </a:spcBef>
                        <a:spcAft>
                          <a:spcPts val="0"/>
                        </a:spcAft>
                      </a:pPr>
                      <a:r>
                        <a:rPr lang="ja-JP" altLang="en-US" sz="1200" b="0" i="0" u="none" strike="noStrike" dirty="0">
                          <a:effectLst/>
                          <a:latin typeface="+mn-ea"/>
                          <a:ea typeface="+mn-ea"/>
                          <a:cs typeface="ＭＳ Ｐゴシック" panose="020B0600070205080204" pitchFamily="34" charset="-128"/>
                        </a:rPr>
                        <a:t>・検討事項</a:t>
                      </a:r>
                      <a:br>
                        <a:rPr lang="ja-JP" altLang="en-US" sz="1200" b="0" i="0" u="none" strike="noStrike" dirty="0">
                          <a:effectLst/>
                          <a:latin typeface="+mn-ea"/>
                          <a:ea typeface="+mn-ea"/>
                          <a:cs typeface="ＭＳ Ｐゴシック" panose="020B0600070205080204" pitchFamily="34" charset="-128"/>
                        </a:rPr>
                      </a:br>
                      <a:br>
                        <a:rPr lang="ja-JP" altLang="en-US" sz="1200" b="0" i="0" u="none" strike="noStrike" dirty="0">
                          <a:effectLst/>
                          <a:latin typeface="+mn-ea"/>
                          <a:ea typeface="+mn-ea"/>
                          <a:cs typeface="ＭＳ Ｐゴシック" panose="020B0600070205080204" pitchFamily="34" charset="-128"/>
                        </a:rPr>
                      </a:br>
                      <a:r>
                        <a:rPr lang="ja-JP" altLang="en-US" sz="1200" b="0" i="0" u="none" strike="noStrike" dirty="0">
                          <a:effectLst/>
                          <a:latin typeface="+mn-ea"/>
                          <a:ea typeface="+mn-ea"/>
                          <a:cs typeface="ＭＳ Ｐゴシック" panose="020B0600070205080204" pitchFamily="34" charset="-128"/>
                        </a:rPr>
                        <a:t>・対応</a:t>
                      </a:r>
                      <a:br>
                        <a:rPr lang="ja-JP" altLang="en-US" sz="1200" b="0" i="0" u="none" strike="noStrike" dirty="0">
                          <a:effectLst/>
                          <a:latin typeface="+mn-ea"/>
                          <a:ea typeface="+mn-ea"/>
                          <a:cs typeface="ＭＳ Ｐゴシック" panose="020B0600070205080204" pitchFamily="34" charset="-128"/>
                        </a:rPr>
                      </a:br>
                      <a:r>
                        <a:rPr lang="ja-JP" altLang="en-US" sz="1200" b="0" i="0" u="none" strike="noStrike" dirty="0">
                          <a:effectLst/>
                          <a:latin typeface="+mn-ea"/>
                          <a:ea typeface="+mn-ea"/>
                          <a:cs typeface="ＭＳ Ｐゴシック" panose="020B0600070205080204" pitchFamily="34" charset="-128"/>
                        </a:rPr>
                        <a:t>　</a:t>
                      </a:r>
                      <a:br>
                        <a:rPr lang="ja-JP" altLang="en-US" sz="1200" b="0" i="0" u="none" strike="noStrike" dirty="0">
                          <a:effectLst/>
                          <a:latin typeface="+mn-ea"/>
                          <a:ea typeface="+mn-ea"/>
                          <a:cs typeface="ＭＳ Ｐゴシック" panose="020B0600070205080204" pitchFamily="34" charset="-128"/>
                        </a:rPr>
                      </a:br>
                      <a:br>
                        <a:rPr lang="ja-JP" altLang="en-US" sz="1200" b="0" i="0" u="none" strike="noStrike" dirty="0">
                          <a:effectLst/>
                          <a:latin typeface="+mn-ea"/>
                          <a:ea typeface="+mn-ea"/>
                          <a:cs typeface="ＭＳ Ｐゴシック" panose="020B0600070205080204" pitchFamily="34" charset="-128"/>
                        </a:rPr>
                      </a:br>
                      <a:r>
                        <a:rPr lang="ja-JP" altLang="en-US" sz="1200" b="0" i="0" u="none" strike="noStrike" dirty="0">
                          <a:effectLst/>
                          <a:latin typeface="+mn-ea"/>
                          <a:ea typeface="+mn-ea"/>
                          <a:cs typeface="ＭＳ Ｐゴシック" panose="020B0600070205080204" pitchFamily="34" charset="-128"/>
                        </a:rPr>
                        <a:t>　</a:t>
                      </a:r>
                      <a:endParaRPr lang="ja-JP" altLang="en-US" sz="3200" b="0" i="0" u="none" strike="noStrike" dirty="0">
                        <a:effectLst/>
                        <a:latin typeface="+mn-ea"/>
                        <a:ea typeface="+mn-ea"/>
                      </a:endParaRPr>
                    </a:p>
                  </a:txBody>
                  <a:tcPr marL="59415" marR="59415" marT="29708" marB="297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lnL w="12700" cap="flat" cmpd="sng" algn="ctr">
                      <a:solidFill>
                        <a:srgbClr val="00000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lnL w="12700" cap="flat" cmpd="sng" algn="ctr">
                      <a:solidFill>
                        <a:srgbClr val="00000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628341705"/>
                  </a:ext>
                </a:extLst>
              </a:tr>
              <a:tr h="1010675">
                <a:tc>
                  <a:txBody>
                    <a:bodyPr/>
                    <a:lstStyle/>
                    <a:p>
                      <a:pPr algn="l" fontAlgn="ctr">
                        <a:spcBef>
                          <a:spcPts val="0"/>
                        </a:spcBef>
                        <a:spcAft>
                          <a:spcPts val="0"/>
                        </a:spcAft>
                      </a:pPr>
                      <a:endParaRPr lang="ja-JP" altLang="en-US" sz="1200" b="0" i="0" u="none" strike="noStrike" dirty="0">
                        <a:effectLst/>
                        <a:latin typeface="游明朝" panose="02020400000000000000" pitchFamily="18" charset="-128"/>
                        <a:ea typeface="ＭＳ Ｐ明朝" panose="02020600040205080304" pitchFamily="18" charset="-128"/>
                        <a:cs typeface="ＭＳ Ｐゴシック" panose="020B0600070205080204" pitchFamily="34" charset="-128"/>
                      </a:endParaRPr>
                    </a:p>
                    <a:p>
                      <a:pPr algn="l" fontAlgn="ctr">
                        <a:spcBef>
                          <a:spcPts val="0"/>
                        </a:spcBef>
                        <a:spcAft>
                          <a:spcPts val="0"/>
                        </a:spcAft>
                      </a:pPr>
                      <a:r>
                        <a:rPr lang="ja-JP" altLang="en-US" sz="1200" b="0" i="0" u="none" strike="noStrike" dirty="0">
                          <a:effectLst/>
                          <a:latin typeface="游明朝" panose="02020400000000000000" pitchFamily="18" charset="-128"/>
                          <a:ea typeface="ＭＳ Ｐ明朝" panose="02020600040205080304" pitchFamily="18" charset="-128"/>
                          <a:cs typeface="ＭＳ Ｐゴシック" panose="020B0600070205080204" pitchFamily="34" charset="-128"/>
                        </a:rPr>
                        <a:t>今後の課題</a:t>
                      </a:r>
                      <a:br>
                        <a:rPr lang="ja-JP" altLang="en-US" sz="1200" b="0" i="0" u="none" strike="noStrike" dirty="0">
                          <a:effectLst/>
                          <a:latin typeface="游明朝" panose="02020400000000000000" pitchFamily="18" charset="-128"/>
                          <a:ea typeface="ＭＳ Ｐ明朝" panose="02020600040205080304" pitchFamily="18" charset="-128"/>
                          <a:cs typeface="ＭＳ Ｐゴシック" panose="020B0600070205080204" pitchFamily="34" charset="-128"/>
                        </a:rPr>
                      </a:br>
                      <a:r>
                        <a:rPr lang="ja-JP" altLang="en-US" sz="1200" b="0" i="0" u="none" strike="noStrike" dirty="0">
                          <a:effectLst/>
                          <a:latin typeface="游明朝" panose="02020400000000000000" pitchFamily="18" charset="-128"/>
                          <a:ea typeface="ＭＳ Ｐ明朝" panose="02020600040205080304" pitchFamily="18" charset="-128"/>
                          <a:cs typeface="ＭＳ Ｐゴシック" panose="020B0600070205080204" pitchFamily="34" charset="-128"/>
                        </a:rPr>
                        <a:t>　　　および確認等</a:t>
                      </a:r>
                      <a:endParaRPr lang="ja-JP" altLang="en-US" sz="3200" b="0" i="0" u="none" strike="noStrike" dirty="0">
                        <a:effectLst/>
                        <a:latin typeface="Arial" panose="020B0604020202020204" pitchFamily="34" charset="0"/>
                      </a:endParaRPr>
                    </a:p>
                  </a:txBody>
                  <a:tcPr marL="40848" marR="40848" marT="618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9">
                  <a:txBody>
                    <a:bodyPr/>
                    <a:lstStyle/>
                    <a:p>
                      <a:pPr algn="l" fontAlgn="ctr">
                        <a:spcBef>
                          <a:spcPts val="0"/>
                        </a:spcBef>
                        <a:spcAft>
                          <a:spcPts val="0"/>
                        </a:spcAft>
                      </a:pPr>
                      <a:r>
                        <a:rPr lang="ja-JP" altLang="en-US" sz="1200" b="0" i="0" u="none" strike="noStrike" dirty="0">
                          <a:effectLst/>
                          <a:latin typeface="+mn-ea"/>
                          <a:ea typeface="+mn-ea"/>
                          <a:cs typeface="ＭＳ Ｐゴシック" panose="020B0600070205080204" pitchFamily="34" charset="-128"/>
                        </a:rPr>
                        <a:t>　</a:t>
                      </a:r>
                      <a:endParaRPr lang="ja-JP" altLang="en-US" sz="3200" b="0" i="0" u="none" strike="noStrike" dirty="0">
                        <a:effectLst/>
                        <a:latin typeface="+mn-ea"/>
                        <a:ea typeface="+mn-ea"/>
                      </a:endParaRPr>
                    </a:p>
                  </a:txBody>
                  <a:tcPr marL="59415" marR="59415" marT="29708" marB="297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ap="flat" cmpd="sng" algn="ctr">
                      <a:solidFill>
                        <a:srgbClr val="00000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lnL w="12700" cap="flat" cmpd="sng" algn="ctr">
                      <a:solidFill>
                        <a:srgbClr val="00000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190797578"/>
                  </a:ext>
                </a:extLst>
              </a:tr>
            </a:tbl>
          </a:graphicData>
        </a:graphic>
      </p:graphicFrame>
      <p:sp>
        <p:nvSpPr>
          <p:cNvPr id="2" name="スライド番号プレースホルダー 1">
            <a:extLst>
              <a:ext uri="{FF2B5EF4-FFF2-40B4-BE49-F238E27FC236}">
                <a16:creationId xmlns:a16="http://schemas.microsoft.com/office/drawing/2014/main" id="{FFD036EA-C240-9F60-0844-080140AE581F}"/>
              </a:ext>
            </a:extLst>
          </p:cNvPr>
          <p:cNvSpPr>
            <a:spLocks noGrp="1"/>
          </p:cNvSpPr>
          <p:nvPr>
            <p:ph type="sldNum" sz="quarter" idx="12"/>
          </p:nvPr>
        </p:nvSpPr>
        <p:spPr/>
        <p:txBody>
          <a:bodyPr/>
          <a:lstStyle/>
          <a:p>
            <a:fld id="{C339E4E8-780C-47DA-9976-8D59F520AA81}" type="slidenum">
              <a:rPr kumimoji="1" lang="ja-JP" altLang="en-US" smtClean="0"/>
              <a:t>37</a:t>
            </a:fld>
            <a:endParaRPr kumimoji="1" lang="ja-JP" altLang="en-US"/>
          </a:p>
        </p:txBody>
      </p:sp>
    </p:spTree>
    <p:extLst>
      <p:ext uri="{BB962C8B-B14F-4D97-AF65-F5344CB8AC3E}">
        <p14:creationId xmlns:p14="http://schemas.microsoft.com/office/powerpoint/2010/main" val="262746005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424D737-F2A4-6457-22A7-540FC48BF0BF}"/>
              </a:ext>
            </a:extLst>
          </p:cNvPr>
          <p:cNvSpPr>
            <a:spLocks noGrp="1"/>
          </p:cNvSpPr>
          <p:nvPr>
            <p:ph type="title"/>
          </p:nvPr>
        </p:nvSpPr>
        <p:spPr>
          <a:xfrm>
            <a:off x="838200" y="1443421"/>
            <a:ext cx="10515600" cy="3352860"/>
          </a:xfrm>
        </p:spPr>
        <p:txBody>
          <a:bodyPr>
            <a:normAutofit fontScale="90000"/>
          </a:bodyPr>
          <a:lstStyle/>
          <a:p>
            <a:pPr algn="ctr">
              <a:lnSpc>
                <a:spcPct val="150000"/>
              </a:lnSpc>
            </a:pPr>
            <a:r>
              <a:rPr lang="ja-JP" altLang="en-US" dirty="0"/>
              <a:t>演習③</a:t>
            </a:r>
            <a:br>
              <a:rPr lang="en-US" altLang="ja-JP" dirty="0"/>
            </a:br>
            <a:br>
              <a:rPr lang="en-US" altLang="ja-JP" dirty="0"/>
            </a:br>
            <a:r>
              <a:rPr lang="ja-JP" altLang="en-US" sz="3600" dirty="0"/>
              <a:t>就労分野のサービス管理責任者の役割と</a:t>
            </a:r>
            <a:br>
              <a:rPr lang="en-US" altLang="ja-JP" sz="3600" dirty="0"/>
            </a:br>
            <a:r>
              <a:rPr lang="ja-JP" altLang="en-US" sz="3600" dirty="0"/>
              <a:t>立ち位置について</a:t>
            </a:r>
            <a:endParaRPr kumimoji="1" lang="ja-JP" altLang="en-US" dirty="0"/>
          </a:p>
        </p:txBody>
      </p:sp>
      <p:sp>
        <p:nvSpPr>
          <p:cNvPr id="3" name="スライド番号プレースホルダー 2">
            <a:extLst>
              <a:ext uri="{FF2B5EF4-FFF2-40B4-BE49-F238E27FC236}">
                <a16:creationId xmlns:a16="http://schemas.microsoft.com/office/drawing/2014/main" id="{34CE6D7F-6394-A917-733B-7B9CAE99F402}"/>
              </a:ext>
            </a:extLst>
          </p:cNvPr>
          <p:cNvSpPr>
            <a:spLocks noGrp="1"/>
          </p:cNvSpPr>
          <p:nvPr>
            <p:ph type="sldNum" sz="quarter" idx="12"/>
          </p:nvPr>
        </p:nvSpPr>
        <p:spPr/>
        <p:txBody>
          <a:bodyPr/>
          <a:lstStyle/>
          <a:p>
            <a:fld id="{C339E4E8-780C-47DA-9976-8D59F520AA81}" type="slidenum">
              <a:rPr kumimoji="1" lang="ja-JP" altLang="en-US" smtClean="0"/>
              <a:t>38</a:t>
            </a:fld>
            <a:endParaRPr kumimoji="1" lang="ja-JP" altLang="en-US"/>
          </a:p>
        </p:txBody>
      </p:sp>
    </p:spTree>
    <p:extLst>
      <p:ext uri="{BB962C8B-B14F-4D97-AF65-F5344CB8AC3E}">
        <p14:creationId xmlns:p14="http://schemas.microsoft.com/office/powerpoint/2010/main" val="41952569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表 13">
            <a:extLst>
              <a:ext uri="{FF2B5EF4-FFF2-40B4-BE49-F238E27FC236}">
                <a16:creationId xmlns:a16="http://schemas.microsoft.com/office/drawing/2014/main" id="{BAF35256-E1CC-E5D1-D129-222A59EC3AB7}"/>
              </a:ext>
            </a:extLst>
          </p:cNvPr>
          <p:cNvGraphicFramePr>
            <a:graphicFrameLocks noGrp="1"/>
          </p:cNvGraphicFramePr>
          <p:nvPr>
            <p:extLst>
              <p:ext uri="{D42A27DB-BD31-4B8C-83A1-F6EECF244321}">
                <p14:modId xmlns:p14="http://schemas.microsoft.com/office/powerpoint/2010/main" val="2404224513"/>
              </p:ext>
            </p:extLst>
          </p:nvPr>
        </p:nvGraphicFramePr>
        <p:xfrm>
          <a:off x="194244" y="529391"/>
          <a:ext cx="11803513" cy="4199020"/>
        </p:xfrm>
        <a:graphic>
          <a:graphicData uri="http://schemas.openxmlformats.org/drawingml/2006/table">
            <a:tbl>
              <a:tblPr/>
              <a:tblGrid>
                <a:gridCol w="286407">
                  <a:extLst>
                    <a:ext uri="{9D8B030D-6E8A-4147-A177-3AD203B41FA5}">
                      <a16:colId xmlns:a16="http://schemas.microsoft.com/office/drawing/2014/main" val="399131560"/>
                    </a:ext>
                  </a:extLst>
                </a:gridCol>
                <a:gridCol w="286407">
                  <a:extLst>
                    <a:ext uri="{9D8B030D-6E8A-4147-A177-3AD203B41FA5}">
                      <a16:colId xmlns:a16="http://schemas.microsoft.com/office/drawing/2014/main" val="3151935078"/>
                    </a:ext>
                  </a:extLst>
                </a:gridCol>
                <a:gridCol w="350846">
                  <a:extLst>
                    <a:ext uri="{9D8B030D-6E8A-4147-A177-3AD203B41FA5}">
                      <a16:colId xmlns:a16="http://schemas.microsoft.com/office/drawing/2014/main" val="2373444409"/>
                    </a:ext>
                  </a:extLst>
                </a:gridCol>
                <a:gridCol w="697324">
                  <a:extLst>
                    <a:ext uri="{9D8B030D-6E8A-4147-A177-3AD203B41FA5}">
                      <a16:colId xmlns:a16="http://schemas.microsoft.com/office/drawing/2014/main" val="2091160532"/>
                    </a:ext>
                  </a:extLst>
                </a:gridCol>
                <a:gridCol w="2002898">
                  <a:extLst>
                    <a:ext uri="{9D8B030D-6E8A-4147-A177-3AD203B41FA5}">
                      <a16:colId xmlns:a16="http://schemas.microsoft.com/office/drawing/2014/main" val="3341562083"/>
                    </a:ext>
                  </a:extLst>
                </a:gridCol>
                <a:gridCol w="662548">
                  <a:extLst>
                    <a:ext uri="{9D8B030D-6E8A-4147-A177-3AD203B41FA5}">
                      <a16:colId xmlns:a16="http://schemas.microsoft.com/office/drawing/2014/main" val="293854525"/>
                    </a:ext>
                  </a:extLst>
                </a:gridCol>
                <a:gridCol w="499421">
                  <a:extLst>
                    <a:ext uri="{9D8B030D-6E8A-4147-A177-3AD203B41FA5}">
                      <a16:colId xmlns:a16="http://schemas.microsoft.com/office/drawing/2014/main" val="932285625"/>
                    </a:ext>
                  </a:extLst>
                </a:gridCol>
                <a:gridCol w="513196">
                  <a:extLst>
                    <a:ext uri="{9D8B030D-6E8A-4147-A177-3AD203B41FA5}">
                      <a16:colId xmlns:a16="http://schemas.microsoft.com/office/drawing/2014/main" val="2083831220"/>
                    </a:ext>
                  </a:extLst>
                </a:gridCol>
                <a:gridCol w="751891">
                  <a:extLst>
                    <a:ext uri="{9D8B030D-6E8A-4147-A177-3AD203B41FA5}">
                      <a16:colId xmlns:a16="http://schemas.microsoft.com/office/drawing/2014/main" val="2814979439"/>
                    </a:ext>
                  </a:extLst>
                </a:gridCol>
                <a:gridCol w="5752575">
                  <a:extLst>
                    <a:ext uri="{9D8B030D-6E8A-4147-A177-3AD203B41FA5}">
                      <a16:colId xmlns:a16="http://schemas.microsoft.com/office/drawing/2014/main" val="2919133230"/>
                    </a:ext>
                  </a:extLst>
                </a:gridCol>
              </a:tblGrid>
              <a:tr h="220960">
                <a:tc gridSpan="3">
                  <a:txBody>
                    <a:bodyPr/>
                    <a:lstStyle/>
                    <a:p>
                      <a:pPr algn="l" fontAlgn="ctr"/>
                      <a:r>
                        <a:rPr lang="ja-JP" altLang="en-US" sz="1050" b="0" i="0" u="none" strike="noStrike" dirty="0">
                          <a:solidFill>
                            <a:srgbClr val="000000"/>
                          </a:solidFill>
                          <a:effectLst/>
                          <a:latin typeface="游ゴシック" panose="020B0400000000000000" pitchFamily="50" charset="-128"/>
                          <a:ea typeface="游ゴシック" panose="020B0400000000000000" pitchFamily="50" charset="-128"/>
                        </a:rPr>
                        <a:t>時間</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DEDED"/>
                    </a:solidFill>
                  </a:tcPr>
                </a:tc>
                <a:tc hMerge="1">
                  <a:txBody>
                    <a:bodyPr/>
                    <a:lstStyle/>
                    <a:p>
                      <a:endParaRPr kumimoji="1" lang="ja-JP" altLang="en-US"/>
                    </a:p>
                  </a:txBody>
                  <a:tcPr/>
                </a:tc>
                <a:tc hMerge="1">
                  <a:txBody>
                    <a:bodyPr/>
                    <a:lstStyle/>
                    <a:p>
                      <a:endParaRPr kumimoji="1" lang="ja-JP" altLang="en-US"/>
                    </a:p>
                  </a:txBody>
                  <a:tcPr/>
                </a:tc>
                <a:tc rowSpan="2">
                  <a:txBody>
                    <a:bodyPr/>
                    <a:lstStyle/>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小単元</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項目</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gridSpan="2">
                  <a:txBody>
                    <a:bodyPr/>
                    <a:lstStyle/>
                    <a:p>
                      <a:pPr algn="l" fontAlgn="ct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学習内容</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kumimoji="1" lang="ja-JP" altLang="en-US"/>
                    </a:p>
                  </a:txBody>
                  <a:tcPr/>
                </a:tc>
                <a:tc rowSpan="2">
                  <a:txBody>
                    <a:bodyPr/>
                    <a:lstStyle/>
                    <a:p>
                      <a:pPr algn="ctr" fontAlgn="ctr"/>
                      <a:r>
                        <a:rPr lang="ja-JP" altLang="en-US" sz="1050" b="0" i="0" u="none" strike="noStrike">
                          <a:solidFill>
                            <a:srgbClr val="000000"/>
                          </a:solidFill>
                          <a:effectLst/>
                          <a:latin typeface="游ゴシック" panose="020B0400000000000000" pitchFamily="50" charset="-128"/>
                          <a:ea typeface="游ゴシック" panose="020B0400000000000000" pitchFamily="50" charset="-128"/>
                        </a:rPr>
                        <a:t>形態</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gridSpan="2">
                  <a:txBody>
                    <a:bodyPr/>
                    <a:lstStyle/>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役割分担</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kumimoji="1" lang="ja-JP" altLang="en-US"/>
                    </a:p>
                  </a:txBody>
                  <a:tcPr/>
                </a:tc>
                <a:tc rowSpan="2">
                  <a:txBody>
                    <a:bodyPr/>
                    <a:lstStyle/>
                    <a:p>
                      <a:pPr algn="l" fontAlgn="ctr"/>
                      <a:r>
                        <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rPr>
                        <a:t>手順の詳細、指導・評価上の留意点</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extLst>
                  <a:ext uri="{0D108BD9-81ED-4DB2-BD59-A6C34878D82A}">
                    <a16:rowId xmlns:a16="http://schemas.microsoft.com/office/drawing/2014/main" val="2131297464"/>
                  </a:ext>
                </a:extLst>
              </a:tr>
              <a:tr h="301936">
                <a:tc>
                  <a:txBody>
                    <a:bodyPr/>
                    <a:lstStyle/>
                    <a:p>
                      <a:pPr algn="ctr" fontAlgn="ctr"/>
                      <a:r>
                        <a:rPr lang="ja-JP" altLang="en-US" sz="1050" b="0" i="0" u="none" strike="noStrike">
                          <a:solidFill>
                            <a:srgbClr val="000000"/>
                          </a:solidFill>
                          <a:effectLst/>
                          <a:latin typeface="游ゴシック" panose="020B0400000000000000" pitchFamily="50" charset="-128"/>
                          <a:ea typeface="游ゴシック" panose="020B0400000000000000" pitchFamily="50" charset="-128"/>
                        </a:rPr>
                        <a:t>　</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EDEDED"/>
                    </a:solidFill>
                  </a:tcPr>
                </a:tc>
                <a:tc>
                  <a:txBody>
                    <a:bodyPr/>
                    <a:lstStyle/>
                    <a:p>
                      <a:pPr algn="ctr" fontAlgn="ctr"/>
                      <a:r>
                        <a:rPr lang="ja-JP" altLang="en-US" sz="1050" b="0" i="0" u="none" strike="noStrike" dirty="0">
                          <a:solidFill>
                            <a:srgbClr val="000000"/>
                          </a:solidFill>
                          <a:effectLst/>
                          <a:latin typeface="游ゴシック" panose="020B0400000000000000" pitchFamily="50" charset="-128"/>
                          <a:ea typeface="游ゴシック" panose="020B0400000000000000" pitchFamily="50" charset="-128"/>
                        </a:rPr>
                        <a:t>時間</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ctr"/>
                      <a:r>
                        <a:rPr lang="ja-JP" altLang="en-US" sz="1050" b="0" i="0" u="none" strike="noStrike" dirty="0">
                          <a:solidFill>
                            <a:srgbClr val="000000"/>
                          </a:solidFill>
                          <a:effectLst/>
                          <a:latin typeface="游ゴシック" panose="020B0400000000000000" pitchFamily="50" charset="-128"/>
                          <a:ea typeface="游ゴシック" panose="020B0400000000000000" pitchFamily="50" charset="-128"/>
                        </a:rPr>
                        <a:t>所要</a:t>
                      </a:r>
                    </a:p>
                  </a:txBody>
                  <a:tcPr marL="7747" marR="7747" marT="7747"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vMerge="1">
                  <a:txBody>
                    <a:bodyPr/>
                    <a:lstStyle/>
                    <a:p>
                      <a:endParaRPr kumimoji="1" lang="ja-JP" altLang="en-US"/>
                    </a:p>
                  </a:txBody>
                  <a:tcPr/>
                </a:tc>
                <a:tc>
                  <a:txBody>
                    <a:bodyPr/>
                    <a:lstStyle/>
                    <a:p>
                      <a:pPr algn="l"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内容</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l"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使用する教材・ツール</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vMerge="1">
                  <a:txBody>
                    <a:bodyPr/>
                    <a:lstStyle/>
                    <a:p>
                      <a:endParaRPr kumimoji="1" lang="ja-JP" altLang="en-US"/>
                    </a:p>
                  </a:txBody>
                  <a:tcPr/>
                </a:tc>
                <a:tc>
                  <a:txBody>
                    <a:bodyPr/>
                    <a:lstStyle/>
                    <a:p>
                      <a:pPr algn="ctr" fontAlgn="ctr"/>
                      <a:r>
                        <a:rPr lang="ja-JP" altLang="en-US" sz="1050" b="0" i="0" u="none" strike="noStrike">
                          <a:solidFill>
                            <a:srgbClr val="000000"/>
                          </a:solidFill>
                          <a:effectLst/>
                          <a:latin typeface="游ゴシック" panose="020B0400000000000000" pitchFamily="50" charset="-128"/>
                          <a:ea typeface="游ゴシック" panose="020B0400000000000000" pitchFamily="50" charset="-128"/>
                        </a:rPr>
                        <a:t>進行</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ctr"/>
                      <a:r>
                        <a:rPr lang="ja-JP" altLang="en-US" sz="1050" b="0" i="0" u="none" strike="noStrike" dirty="0">
                          <a:solidFill>
                            <a:srgbClr val="000000"/>
                          </a:solidFill>
                          <a:effectLst/>
                          <a:latin typeface="游ゴシック" panose="020B0400000000000000" pitchFamily="50" charset="-128"/>
                          <a:ea typeface="游ゴシック" panose="020B0400000000000000" pitchFamily="50" charset="-128"/>
                        </a:rPr>
                        <a:t>担当</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vMerge="1">
                  <a:txBody>
                    <a:bodyPr/>
                    <a:lstStyle/>
                    <a:p>
                      <a:endParaRPr kumimoji="1" lang="ja-JP" altLang="en-US"/>
                    </a:p>
                  </a:txBody>
                  <a:tcPr/>
                </a:tc>
                <a:extLst>
                  <a:ext uri="{0D108BD9-81ED-4DB2-BD59-A6C34878D82A}">
                    <a16:rowId xmlns:a16="http://schemas.microsoft.com/office/drawing/2014/main" val="944648870"/>
                  </a:ext>
                </a:extLst>
              </a:tr>
              <a:tr h="1849719">
                <a:tc rowSpan="2">
                  <a:txBody>
                    <a:bodyPr/>
                    <a:lstStyle/>
                    <a:p>
                      <a:pPr algn="ctr" fontAlgn="ctr"/>
                      <a:r>
                        <a:rPr lang="en-US" altLang="ja-JP" sz="1400" b="0" i="0" u="none" strike="noStrike" dirty="0">
                          <a:solidFill>
                            <a:srgbClr val="000000"/>
                          </a:solidFill>
                          <a:effectLst/>
                          <a:latin typeface="游ゴシック" panose="020B0400000000000000" pitchFamily="50" charset="-128"/>
                          <a:ea typeface="游ゴシック" panose="020B0400000000000000" pitchFamily="50" charset="-128"/>
                        </a:rPr>
                        <a:t>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45</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演習③</a:t>
                      </a:r>
                      <a:endParaRPr lang="en-US" altLang="ja-JP" sz="1400" b="0" i="0" u="none" strike="noStrike" dirty="0">
                        <a:solidFill>
                          <a:srgbClr val="000000"/>
                        </a:solidFill>
                        <a:effectLst/>
                        <a:latin typeface="游ゴシック" panose="020B0400000000000000" pitchFamily="50" charset="-128"/>
                        <a:ea typeface="游ゴシック" panose="020B0400000000000000" pitchFamily="50" charset="-128"/>
                      </a:endParaRPr>
                    </a:p>
                    <a:p>
                      <a:pPr algn="ctr" fontAlgn="ctr"/>
                      <a:endParaRPr lang="en-US" altLang="ja-JP"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グループワーク</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b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chemeClr val="tx1"/>
                          </a:solidFill>
                          <a:effectLst/>
                          <a:latin typeface="游ゴシック" panose="020B0400000000000000" pitchFamily="50" charset="-128"/>
                          <a:ea typeface="游ゴシック" panose="020B0400000000000000" pitchFamily="50" charset="-128"/>
                        </a:rPr>
                        <a:t>就労分野のサービス管理責任者の役割と立ち位置について</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振り返りシート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游ゴシック" panose="020B0400000000000000" pitchFamily="50" charset="-128"/>
                          <a:ea typeface="游ゴシック" panose="020B0400000000000000" pitchFamily="50" charset="-128"/>
                        </a:rPr>
                        <a:t>Ｇ</a:t>
                      </a:r>
                      <a:br>
                        <a:rPr 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演習</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演習</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統括</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演習</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講師</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❖手順</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1) </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振り返りシートをもとに、項目毎に振り返りの共有</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2) </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今後に向けた課題や実践したいこと等を共有</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❖留意点</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1) </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就労分野で押さえておくべきサービス管理責任者の視点を再整理する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68526425"/>
                  </a:ext>
                </a:extLst>
              </a:tr>
              <a:tr h="1826405">
                <a:tc vMerge="1">
                  <a:txBody>
                    <a:bodyPr/>
                    <a:lstStyle/>
                    <a:p>
                      <a:pPr algn="ctr" fontAlgn="ctr"/>
                      <a:endPar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10</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グループ発表</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800" b="0" i="0" u="none" strike="noStrike">
                          <a:solidFill>
                            <a:srgbClr val="000000"/>
                          </a:solidFill>
                          <a:effectLst/>
                          <a:latin typeface="游ゴシック" panose="020B0400000000000000" pitchFamily="50" charset="-128"/>
                          <a:ea typeface="游ゴシック" panose="020B0400000000000000" pitchFamily="50" charset="-128"/>
                        </a:rPr>
                        <a:t>　</a:t>
                      </a: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0" i="0" u="none" strike="noStrike">
                          <a:solidFill>
                            <a:srgbClr val="000000"/>
                          </a:solidFill>
                          <a:effectLst/>
                          <a:latin typeface="游ゴシック" panose="020B0400000000000000" pitchFamily="50" charset="-128"/>
                          <a:ea typeface="游ゴシック" panose="020B0400000000000000" pitchFamily="50" charset="-128"/>
                        </a:rPr>
                        <a:t>Ｇ</a:t>
                      </a:r>
                      <a:br>
                        <a:rPr lang="en-US" sz="1200" b="0" i="0" u="none" strike="noStrike">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演習</a:t>
                      </a:r>
                      <a:endPar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演習</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統括</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演習</a:t>
                      </a:r>
                      <a:b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講師</a:t>
                      </a:r>
                      <a:endPar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❖手順</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1) </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各グループでの討議の概要を会場全体で共有</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・特に議論となった点や課題を簡潔に発表する。</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❖留意点</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議論には多様性を持たせる。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68753666"/>
                  </a:ext>
                </a:extLst>
              </a:tr>
            </a:tbl>
          </a:graphicData>
        </a:graphic>
      </p:graphicFrame>
      <p:sp>
        <p:nvSpPr>
          <p:cNvPr id="2" name="スライド番号プレースホルダー 1">
            <a:extLst>
              <a:ext uri="{FF2B5EF4-FFF2-40B4-BE49-F238E27FC236}">
                <a16:creationId xmlns:a16="http://schemas.microsoft.com/office/drawing/2014/main" id="{6134AEFC-3922-5B8E-E740-7FAB40D3F81D}"/>
              </a:ext>
            </a:extLst>
          </p:cNvPr>
          <p:cNvSpPr>
            <a:spLocks noGrp="1"/>
          </p:cNvSpPr>
          <p:nvPr>
            <p:ph type="sldNum" sz="quarter" idx="12"/>
          </p:nvPr>
        </p:nvSpPr>
        <p:spPr/>
        <p:txBody>
          <a:bodyPr/>
          <a:lstStyle/>
          <a:p>
            <a:fld id="{C339E4E8-780C-47DA-9976-8D59F520AA81}" type="slidenum">
              <a:rPr kumimoji="1" lang="ja-JP" altLang="en-US" smtClean="0"/>
              <a:t>39</a:t>
            </a:fld>
            <a:endParaRPr kumimoji="1" lang="ja-JP" altLang="en-US"/>
          </a:p>
        </p:txBody>
      </p:sp>
    </p:spTree>
    <p:extLst>
      <p:ext uri="{BB962C8B-B14F-4D97-AF65-F5344CB8AC3E}">
        <p14:creationId xmlns:p14="http://schemas.microsoft.com/office/powerpoint/2010/main" val="4023539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6E33AC9-9BE3-F530-1192-C778376B1308}"/>
              </a:ext>
            </a:extLst>
          </p:cNvPr>
          <p:cNvSpPr>
            <a:spLocks noGrp="1"/>
          </p:cNvSpPr>
          <p:nvPr>
            <p:ph type="title"/>
          </p:nvPr>
        </p:nvSpPr>
        <p:spPr/>
        <p:txBody>
          <a:bodyPr/>
          <a:lstStyle/>
          <a:p>
            <a:pPr algn="ctr"/>
            <a:r>
              <a:rPr kumimoji="1" lang="ja-JP" altLang="en-US" dirty="0"/>
              <a:t>就労支援のいま</a:t>
            </a:r>
          </a:p>
        </p:txBody>
      </p:sp>
      <p:sp>
        <p:nvSpPr>
          <p:cNvPr id="3" name="コンテンツ プレースホルダー 2">
            <a:extLst>
              <a:ext uri="{FF2B5EF4-FFF2-40B4-BE49-F238E27FC236}">
                <a16:creationId xmlns:a16="http://schemas.microsoft.com/office/drawing/2014/main" id="{C99C5622-8C43-3F62-1E5D-59925C9AC8B5}"/>
              </a:ext>
            </a:extLst>
          </p:cNvPr>
          <p:cNvSpPr>
            <a:spLocks noGrp="1"/>
          </p:cNvSpPr>
          <p:nvPr>
            <p:ph idx="1"/>
          </p:nvPr>
        </p:nvSpPr>
        <p:spPr>
          <a:xfrm>
            <a:off x="715452" y="1816998"/>
            <a:ext cx="11163121" cy="4963364"/>
          </a:xfrm>
        </p:spPr>
        <p:txBody>
          <a:bodyPr>
            <a:normAutofit/>
          </a:bodyPr>
          <a:lstStyle/>
          <a:p>
            <a:pPr marL="514350" indent="-514350">
              <a:buFont typeface="+mj-lt"/>
              <a:buAutoNum type="arabicPeriod" startAt="3"/>
            </a:pPr>
            <a:r>
              <a:rPr kumimoji="1" lang="ja-JP" altLang="en-US" sz="2600" b="1" dirty="0"/>
              <a:t>「多様」という言葉</a:t>
            </a:r>
            <a:endParaRPr kumimoji="1" lang="en-US" altLang="ja-JP" sz="2600" b="1" dirty="0"/>
          </a:p>
          <a:p>
            <a:pPr marL="0" indent="0">
              <a:lnSpc>
                <a:spcPct val="150000"/>
              </a:lnSpc>
              <a:spcBef>
                <a:spcPts val="600"/>
              </a:spcBef>
              <a:buNone/>
            </a:pPr>
            <a:r>
              <a:rPr kumimoji="1" lang="ja-JP" altLang="en-US" sz="2000" dirty="0"/>
              <a:t>　</a:t>
            </a:r>
            <a:r>
              <a:rPr lang="ja-JP" altLang="en-US" sz="2000" dirty="0"/>
              <a:t>多様化する支援、テレワークや短時間就労をはじめとした多様な働き方、福祉事業者における様々な法人格の参入など、「多様」という言葉を現場でよく耳にするいま。「変化しなければならないこと」、また「変化してはならないこと」をそれぞれがしっかりと見極めて、多様という言葉が本人の労働者性が中心ではなく、企業、あるいは事業者の都合が中心となることへ繋がらないように注意が必要。</a:t>
            </a:r>
          </a:p>
          <a:p>
            <a:pPr marL="0" indent="0">
              <a:buNone/>
            </a:pPr>
            <a:endParaRPr lang="en-US" altLang="ja-JP" sz="1200" dirty="0"/>
          </a:p>
          <a:p>
            <a:pPr marL="514350" indent="-514350">
              <a:buFont typeface="+mj-lt"/>
              <a:buAutoNum type="arabicPeriod" startAt="4"/>
            </a:pPr>
            <a:r>
              <a:rPr kumimoji="1" lang="ja-JP" altLang="en-US" sz="2600" b="1" dirty="0"/>
              <a:t>働ける人は働いていて、</a:t>
            </a:r>
            <a:r>
              <a:rPr lang="ja-JP" altLang="en-US" sz="2600" b="1" dirty="0"/>
              <a:t>いま地域に繋がってくる人は支援度が高い人</a:t>
            </a:r>
            <a:endParaRPr lang="en-US" altLang="ja-JP" sz="2600" b="1" dirty="0"/>
          </a:p>
          <a:p>
            <a:pPr marL="0" indent="0">
              <a:lnSpc>
                <a:spcPct val="150000"/>
              </a:lnSpc>
              <a:spcBef>
                <a:spcPts val="600"/>
              </a:spcBef>
              <a:buNone/>
            </a:pPr>
            <a:r>
              <a:rPr lang="ja-JP" altLang="en-US" sz="2000" dirty="0"/>
              <a:t>　年々、難しいケースが増えてきている。「働きづらさ」や「生きづらさ」を抱えた人が相談窓口に繋がってきていて、事業所及び支援者においては</a:t>
            </a:r>
            <a:r>
              <a:rPr lang="ja-JP" altLang="en-US" sz="2000" u="sng" dirty="0"/>
              <a:t>支援の質</a:t>
            </a:r>
            <a:r>
              <a:rPr lang="ja-JP" altLang="en-US" sz="2000" dirty="0"/>
              <a:t>がより求められてきている。</a:t>
            </a:r>
            <a:endParaRPr lang="en-US" altLang="ja-JP" sz="2000" dirty="0"/>
          </a:p>
        </p:txBody>
      </p:sp>
      <p:sp>
        <p:nvSpPr>
          <p:cNvPr id="4" name="スライド番号プレースホルダー 3">
            <a:extLst>
              <a:ext uri="{FF2B5EF4-FFF2-40B4-BE49-F238E27FC236}">
                <a16:creationId xmlns:a16="http://schemas.microsoft.com/office/drawing/2014/main" id="{16486364-0D46-B21B-31DC-FB84213E0C1B}"/>
              </a:ext>
            </a:extLst>
          </p:cNvPr>
          <p:cNvSpPr>
            <a:spLocks noGrp="1"/>
          </p:cNvSpPr>
          <p:nvPr>
            <p:ph type="sldNum" sz="quarter" idx="12"/>
          </p:nvPr>
        </p:nvSpPr>
        <p:spPr/>
        <p:txBody>
          <a:bodyPr/>
          <a:lstStyle/>
          <a:p>
            <a:fld id="{C339E4E8-780C-47DA-9976-8D59F520AA81}" type="slidenum">
              <a:rPr kumimoji="1" lang="ja-JP" altLang="en-US" smtClean="0"/>
              <a:t>4</a:t>
            </a:fld>
            <a:endParaRPr kumimoji="1" lang="ja-JP" altLang="en-US"/>
          </a:p>
        </p:txBody>
      </p:sp>
    </p:spTree>
    <p:extLst>
      <p:ext uri="{BB962C8B-B14F-4D97-AF65-F5344CB8AC3E}">
        <p14:creationId xmlns:p14="http://schemas.microsoft.com/office/powerpoint/2010/main" val="297451604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59B0ACF-C713-7722-9C07-1947E76506B9}"/>
              </a:ext>
            </a:extLst>
          </p:cNvPr>
          <p:cNvSpPr>
            <a:spLocks noGrp="1"/>
          </p:cNvSpPr>
          <p:nvPr>
            <p:ph type="title"/>
          </p:nvPr>
        </p:nvSpPr>
        <p:spPr/>
        <p:txBody>
          <a:bodyPr/>
          <a:lstStyle/>
          <a:p>
            <a:pPr algn="ctr"/>
            <a:r>
              <a:rPr lang="ja-JP" altLang="en-US" dirty="0"/>
              <a:t>演習のポイント</a:t>
            </a:r>
            <a:endParaRPr kumimoji="1" lang="ja-JP" altLang="en-US" dirty="0"/>
          </a:p>
        </p:txBody>
      </p:sp>
      <p:sp>
        <p:nvSpPr>
          <p:cNvPr id="3" name="コンテンツ プレースホルダー 2">
            <a:extLst>
              <a:ext uri="{FF2B5EF4-FFF2-40B4-BE49-F238E27FC236}">
                <a16:creationId xmlns:a16="http://schemas.microsoft.com/office/drawing/2014/main" id="{CEC2C481-49DE-D795-2A0E-355C1611CF71}"/>
              </a:ext>
            </a:extLst>
          </p:cNvPr>
          <p:cNvSpPr>
            <a:spLocks noGrp="1"/>
          </p:cNvSpPr>
          <p:nvPr>
            <p:ph idx="1"/>
          </p:nvPr>
        </p:nvSpPr>
        <p:spPr/>
        <p:txBody>
          <a:bodyPr/>
          <a:lstStyle/>
          <a:p>
            <a:pPr marL="0" indent="0">
              <a:buNone/>
            </a:pPr>
            <a:r>
              <a:rPr kumimoji="1" lang="ja-JP" altLang="en-US" dirty="0"/>
              <a:t>　</a:t>
            </a:r>
            <a:endParaRPr kumimoji="1" lang="en-US" altLang="ja-JP" dirty="0"/>
          </a:p>
          <a:p>
            <a:pPr marL="0" indent="0">
              <a:lnSpc>
                <a:spcPct val="150000"/>
              </a:lnSpc>
              <a:buNone/>
            </a:pPr>
            <a:r>
              <a:rPr lang="ja-JP" altLang="en-US" sz="3200" dirty="0"/>
              <a:t>　</a:t>
            </a:r>
            <a:r>
              <a:rPr kumimoji="1" lang="ja-JP" altLang="en-US" sz="3200" dirty="0"/>
              <a:t>演習①・②を受け、就労分野のサービス管理責任者として、障害者の就労支援とはどのようなものか、どのようなことを大事にして展開されるべきかについて気づきを促す。</a:t>
            </a:r>
            <a:endParaRPr kumimoji="1" lang="en-US" altLang="ja-JP" sz="3200" dirty="0"/>
          </a:p>
          <a:p>
            <a:pPr marL="0" indent="0">
              <a:buNone/>
            </a:pPr>
            <a:endParaRPr lang="en-US" altLang="ja-JP" dirty="0"/>
          </a:p>
          <a:p>
            <a:pPr marL="0" indent="0">
              <a:buNone/>
            </a:pPr>
            <a:endParaRPr kumimoji="1" lang="ja-JP" altLang="en-US" dirty="0"/>
          </a:p>
        </p:txBody>
      </p:sp>
      <p:sp>
        <p:nvSpPr>
          <p:cNvPr id="4" name="スライド番号プレースホルダー 3">
            <a:extLst>
              <a:ext uri="{FF2B5EF4-FFF2-40B4-BE49-F238E27FC236}">
                <a16:creationId xmlns:a16="http://schemas.microsoft.com/office/drawing/2014/main" id="{8F27EE99-0C5F-369F-7B8E-7AEB3F681B6B}"/>
              </a:ext>
            </a:extLst>
          </p:cNvPr>
          <p:cNvSpPr>
            <a:spLocks noGrp="1"/>
          </p:cNvSpPr>
          <p:nvPr>
            <p:ph type="sldNum" sz="quarter" idx="12"/>
          </p:nvPr>
        </p:nvSpPr>
        <p:spPr/>
        <p:txBody>
          <a:bodyPr/>
          <a:lstStyle/>
          <a:p>
            <a:fld id="{C339E4E8-780C-47DA-9976-8D59F520AA81}" type="slidenum">
              <a:rPr kumimoji="1" lang="ja-JP" altLang="en-US" smtClean="0"/>
              <a:t>40</a:t>
            </a:fld>
            <a:endParaRPr kumimoji="1" lang="ja-JP" altLang="en-US"/>
          </a:p>
        </p:txBody>
      </p:sp>
    </p:spTree>
    <p:extLst>
      <p:ext uri="{BB962C8B-B14F-4D97-AF65-F5344CB8AC3E}">
        <p14:creationId xmlns:p14="http://schemas.microsoft.com/office/powerpoint/2010/main" val="182011019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59B0ACF-C713-7722-9C07-1947E76506B9}"/>
              </a:ext>
            </a:extLst>
          </p:cNvPr>
          <p:cNvSpPr>
            <a:spLocks noGrp="1"/>
          </p:cNvSpPr>
          <p:nvPr>
            <p:ph type="title"/>
          </p:nvPr>
        </p:nvSpPr>
        <p:spPr/>
        <p:txBody>
          <a:bodyPr/>
          <a:lstStyle/>
          <a:p>
            <a:pPr algn="ctr"/>
            <a:r>
              <a:rPr lang="ja-JP" altLang="en-US" dirty="0"/>
              <a:t>討議のポイント</a:t>
            </a:r>
            <a:endParaRPr kumimoji="1" lang="ja-JP" altLang="en-US" dirty="0"/>
          </a:p>
        </p:txBody>
      </p:sp>
      <p:sp>
        <p:nvSpPr>
          <p:cNvPr id="3" name="コンテンツ プレースホルダー 2">
            <a:extLst>
              <a:ext uri="{FF2B5EF4-FFF2-40B4-BE49-F238E27FC236}">
                <a16:creationId xmlns:a16="http://schemas.microsoft.com/office/drawing/2014/main" id="{CEC2C481-49DE-D795-2A0E-355C1611CF71}"/>
              </a:ext>
            </a:extLst>
          </p:cNvPr>
          <p:cNvSpPr>
            <a:spLocks noGrp="1"/>
          </p:cNvSpPr>
          <p:nvPr>
            <p:ph idx="1"/>
          </p:nvPr>
        </p:nvSpPr>
        <p:spPr/>
        <p:txBody>
          <a:bodyPr/>
          <a:lstStyle/>
          <a:p>
            <a:pPr>
              <a:lnSpc>
                <a:spcPts val="3600"/>
              </a:lnSpc>
            </a:pPr>
            <a:r>
              <a:rPr lang="ja-JP" altLang="en-US" dirty="0"/>
              <a:t>利用者が自分の人生の主人公となるため、ケアマネジメントの視点を用いた支援が重要になる。</a:t>
            </a:r>
            <a:endParaRPr lang="en-US" altLang="ja-JP" dirty="0"/>
          </a:p>
          <a:p>
            <a:pPr>
              <a:lnSpc>
                <a:spcPts val="3600"/>
              </a:lnSpc>
            </a:pPr>
            <a:r>
              <a:rPr kumimoji="1" lang="ja-JP" altLang="en-US" dirty="0"/>
              <a:t>地域ネットワークを構築・活用して幅広い支援の選択肢を持つ</a:t>
            </a:r>
            <a:endParaRPr kumimoji="1" lang="en-US" altLang="ja-JP" dirty="0"/>
          </a:p>
          <a:p>
            <a:endParaRPr lang="en-US" altLang="ja-JP" dirty="0"/>
          </a:p>
          <a:p>
            <a:pPr marL="0" indent="0">
              <a:lnSpc>
                <a:spcPts val="3600"/>
              </a:lnSpc>
              <a:buNone/>
            </a:pPr>
            <a:r>
              <a:rPr kumimoji="1" lang="en-US" altLang="ja-JP" dirty="0"/>
              <a:t>※</a:t>
            </a:r>
            <a:r>
              <a:rPr kumimoji="1" lang="ja-JP" altLang="en-US" dirty="0"/>
              <a:t>就労支援は、利用者の生活全体を見据えた「暮らしのあり方」を柱に、将来をも見越して、就労支援と生活支援を一体的に支援することを意識し、そのために企業、行政、医療、他の福祉サービス等の地域社会資源の連携が必要な事を認識する。</a:t>
            </a:r>
          </a:p>
        </p:txBody>
      </p:sp>
      <p:sp>
        <p:nvSpPr>
          <p:cNvPr id="4" name="スライド番号プレースホルダー 3">
            <a:extLst>
              <a:ext uri="{FF2B5EF4-FFF2-40B4-BE49-F238E27FC236}">
                <a16:creationId xmlns:a16="http://schemas.microsoft.com/office/drawing/2014/main" id="{183B128B-F3FC-D9D4-BC33-4CFB5E2F9711}"/>
              </a:ext>
            </a:extLst>
          </p:cNvPr>
          <p:cNvSpPr>
            <a:spLocks noGrp="1"/>
          </p:cNvSpPr>
          <p:nvPr>
            <p:ph type="sldNum" sz="quarter" idx="12"/>
          </p:nvPr>
        </p:nvSpPr>
        <p:spPr/>
        <p:txBody>
          <a:bodyPr/>
          <a:lstStyle/>
          <a:p>
            <a:fld id="{C339E4E8-780C-47DA-9976-8D59F520AA81}" type="slidenum">
              <a:rPr kumimoji="1" lang="ja-JP" altLang="en-US" smtClean="0"/>
              <a:t>41</a:t>
            </a:fld>
            <a:endParaRPr kumimoji="1" lang="ja-JP" altLang="en-US"/>
          </a:p>
        </p:txBody>
      </p:sp>
    </p:spTree>
    <p:extLst>
      <p:ext uri="{BB962C8B-B14F-4D97-AF65-F5344CB8AC3E}">
        <p14:creationId xmlns:p14="http://schemas.microsoft.com/office/powerpoint/2010/main" val="417772839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CC5797D-9E01-D351-F830-F83FF5964494}"/>
              </a:ext>
            </a:extLst>
          </p:cNvPr>
          <p:cNvSpPr>
            <a:spLocks noGrp="1"/>
          </p:cNvSpPr>
          <p:nvPr>
            <p:ph type="title"/>
          </p:nvPr>
        </p:nvSpPr>
        <p:spPr>
          <a:xfrm>
            <a:off x="838200" y="106340"/>
            <a:ext cx="10515600" cy="1325563"/>
          </a:xfrm>
        </p:spPr>
        <p:txBody>
          <a:bodyPr>
            <a:normAutofit/>
          </a:bodyPr>
          <a:lstStyle/>
          <a:p>
            <a:r>
              <a:rPr kumimoji="1" lang="ja-JP" altLang="en-US" sz="1800" dirty="0"/>
              <a:t>記入様式</a:t>
            </a:r>
            <a:br>
              <a:rPr kumimoji="1" lang="en-US" altLang="ja-JP" sz="1800" dirty="0"/>
            </a:br>
            <a:br>
              <a:rPr kumimoji="1" lang="en-US" altLang="ja-JP" sz="900" dirty="0"/>
            </a:br>
            <a:r>
              <a:rPr kumimoji="1" lang="ja-JP" altLang="en-US" dirty="0"/>
              <a:t>　　　　</a:t>
            </a:r>
            <a:r>
              <a:rPr lang="ja-JP" altLang="en-US" dirty="0"/>
              <a:t>　　</a:t>
            </a:r>
            <a:r>
              <a:rPr kumimoji="1" lang="ja-JP" altLang="en-US" dirty="0"/>
              <a:t>振り返りシート</a:t>
            </a:r>
          </a:p>
        </p:txBody>
      </p:sp>
      <p:graphicFrame>
        <p:nvGraphicFramePr>
          <p:cNvPr id="4" name="表 4">
            <a:extLst>
              <a:ext uri="{FF2B5EF4-FFF2-40B4-BE49-F238E27FC236}">
                <a16:creationId xmlns:a16="http://schemas.microsoft.com/office/drawing/2014/main" id="{27570C25-4E4C-A70C-A669-3D3402819E29}"/>
              </a:ext>
            </a:extLst>
          </p:cNvPr>
          <p:cNvGraphicFramePr>
            <a:graphicFrameLocks noGrp="1"/>
          </p:cNvGraphicFramePr>
          <p:nvPr>
            <p:ph idx="1"/>
            <p:extLst>
              <p:ext uri="{D42A27DB-BD31-4B8C-83A1-F6EECF244321}">
                <p14:modId xmlns:p14="http://schemas.microsoft.com/office/powerpoint/2010/main" val="781881270"/>
              </p:ext>
            </p:extLst>
          </p:nvPr>
        </p:nvGraphicFramePr>
        <p:xfrm>
          <a:off x="838200" y="1644479"/>
          <a:ext cx="10515597" cy="4942840"/>
        </p:xfrm>
        <a:graphic>
          <a:graphicData uri="http://schemas.openxmlformats.org/drawingml/2006/table">
            <a:tbl>
              <a:tblPr firstRow="1" bandRow="1">
                <a:tableStyleId>{5C22544A-7EE6-4342-B048-85BDC9FD1C3A}</a:tableStyleId>
              </a:tblPr>
              <a:tblGrid>
                <a:gridCol w="1189008">
                  <a:extLst>
                    <a:ext uri="{9D8B030D-6E8A-4147-A177-3AD203B41FA5}">
                      <a16:colId xmlns:a16="http://schemas.microsoft.com/office/drawing/2014/main" val="2272234337"/>
                    </a:ext>
                  </a:extLst>
                </a:gridCol>
                <a:gridCol w="4080294">
                  <a:extLst>
                    <a:ext uri="{9D8B030D-6E8A-4147-A177-3AD203B41FA5}">
                      <a16:colId xmlns:a16="http://schemas.microsoft.com/office/drawing/2014/main" val="1617872442"/>
                    </a:ext>
                  </a:extLst>
                </a:gridCol>
                <a:gridCol w="5246295">
                  <a:extLst>
                    <a:ext uri="{9D8B030D-6E8A-4147-A177-3AD203B41FA5}">
                      <a16:colId xmlns:a16="http://schemas.microsoft.com/office/drawing/2014/main" val="2730396563"/>
                    </a:ext>
                  </a:extLst>
                </a:gridCol>
              </a:tblGrid>
              <a:tr h="370840">
                <a:tc>
                  <a:txBody>
                    <a:bodyPr/>
                    <a:lstStyle/>
                    <a:p>
                      <a:pPr algn="ctr"/>
                      <a:r>
                        <a:rPr kumimoji="1" lang="en-US" altLang="ja-JP"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a:solidFill>
                            <a:schemeClr val="tx1"/>
                          </a:solidFill>
                        </a:rPr>
                        <a:t>指導ポイント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a:solidFill>
                            <a:schemeClr val="tx1"/>
                          </a:solidFill>
                        </a:rPr>
                        <a:t>気づき等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3963479"/>
                  </a:ext>
                </a:extLst>
              </a:tr>
              <a:tr h="370840">
                <a:tc>
                  <a:txBody>
                    <a:bodyPr/>
                    <a:lstStyle/>
                    <a:p>
                      <a:pPr algn="ctr"/>
                      <a:endParaRPr kumimoji="1" lang="en-US" altLang="ja-JP" dirty="0">
                        <a:solidFill>
                          <a:schemeClr val="tx1"/>
                        </a:solidFill>
                      </a:endParaRPr>
                    </a:p>
                    <a:p>
                      <a:pPr algn="ctr"/>
                      <a:r>
                        <a:rPr kumimoji="1" lang="ja-JP" altLang="en-US" dirty="0">
                          <a:solidFill>
                            <a:schemeClr val="tx1"/>
                          </a:solidFill>
                        </a:rPr>
                        <a:t>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dirty="0">
                          <a:solidFill>
                            <a:schemeClr val="tx1"/>
                          </a:solidFill>
                        </a:rPr>
                        <a:t>働くことの意義と就労の場との関係</a:t>
                      </a:r>
                      <a:endParaRPr kumimoji="1" lang="en-US" altLang="ja-JP" dirty="0">
                        <a:solidFill>
                          <a:schemeClr val="tx1"/>
                        </a:solidFill>
                      </a:endParaRPr>
                    </a:p>
                    <a:p>
                      <a:endParaRPr kumimoji="1" lang="en-US" altLang="ja-JP" dirty="0">
                        <a:solidFill>
                          <a:schemeClr val="tx1"/>
                        </a:solidFill>
                      </a:endParaRPr>
                    </a:p>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67509952"/>
                  </a:ext>
                </a:extLst>
              </a:tr>
              <a:tr h="370840">
                <a:tc>
                  <a:txBody>
                    <a:bodyPr/>
                    <a:lstStyle/>
                    <a:p>
                      <a:pPr algn="ctr"/>
                      <a:endParaRPr kumimoji="1" lang="en-US" altLang="ja-JP" dirty="0">
                        <a:solidFill>
                          <a:schemeClr val="tx1"/>
                        </a:solidFill>
                      </a:endParaRPr>
                    </a:p>
                    <a:p>
                      <a:pPr algn="ctr"/>
                      <a:r>
                        <a:rPr kumimoji="1" lang="ja-JP" altLang="en-US" dirty="0">
                          <a:solidFill>
                            <a:schemeClr val="tx1"/>
                          </a:solidFill>
                        </a:rPr>
                        <a:t>２</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dirty="0">
                          <a:solidFill>
                            <a:schemeClr val="tx1"/>
                          </a:solidFill>
                        </a:rPr>
                        <a:t>生活支援と就労支援を一体的に継続して実施</a:t>
                      </a:r>
                      <a:endParaRPr kumimoji="1" lang="en-US" altLang="ja-JP" dirty="0">
                        <a:solidFill>
                          <a:schemeClr val="tx1"/>
                        </a:solidFill>
                      </a:endParaRPr>
                    </a:p>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81012564"/>
                  </a:ext>
                </a:extLst>
              </a:tr>
              <a:tr h="370840">
                <a:tc>
                  <a:txBody>
                    <a:bodyPr/>
                    <a:lstStyle/>
                    <a:p>
                      <a:pPr algn="ctr"/>
                      <a:endParaRPr kumimoji="1" lang="en-US" altLang="ja-JP" dirty="0">
                        <a:solidFill>
                          <a:schemeClr val="tx1"/>
                        </a:solidFill>
                      </a:endParaRPr>
                    </a:p>
                    <a:p>
                      <a:pPr algn="ctr"/>
                      <a:r>
                        <a:rPr kumimoji="1" lang="ja-JP" altLang="en-US" dirty="0">
                          <a:solidFill>
                            <a:schemeClr val="tx1"/>
                          </a:solidFill>
                        </a:rPr>
                        <a:t>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dirty="0">
                          <a:solidFill>
                            <a:schemeClr val="tx1"/>
                          </a:solidFill>
                        </a:rPr>
                        <a:t>利用者が自分の人生の主人公となることを支援</a:t>
                      </a:r>
                      <a:endParaRPr kumimoji="1" lang="en-US" altLang="ja-JP" dirty="0">
                        <a:solidFill>
                          <a:schemeClr val="tx1"/>
                        </a:solidFill>
                      </a:endParaRPr>
                    </a:p>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25933266"/>
                  </a:ext>
                </a:extLst>
              </a:tr>
              <a:tr h="370840">
                <a:tc>
                  <a:txBody>
                    <a:bodyPr/>
                    <a:lstStyle/>
                    <a:p>
                      <a:pPr algn="ctr"/>
                      <a:endParaRPr kumimoji="1" lang="en-US" altLang="ja-JP" dirty="0">
                        <a:solidFill>
                          <a:schemeClr val="tx1"/>
                        </a:solidFill>
                      </a:endParaRPr>
                    </a:p>
                    <a:p>
                      <a:pPr algn="ctr"/>
                      <a:r>
                        <a:rPr kumimoji="1" lang="ja-JP" altLang="en-US" dirty="0">
                          <a:solidFill>
                            <a:schemeClr val="tx1"/>
                          </a:solidFill>
                        </a:rPr>
                        <a:t>４</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dirty="0">
                          <a:solidFill>
                            <a:schemeClr val="tx1"/>
                          </a:solidFill>
                        </a:rPr>
                        <a:t>地域ネットワークの構築と活用</a:t>
                      </a:r>
                      <a:endParaRPr kumimoji="1" lang="en-US" altLang="ja-JP" dirty="0">
                        <a:solidFill>
                          <a:schemeClr val="tx1"/>
                        </a:solidFill>
                      </a:endParaRPr>
                    </a:p>
                    <a:p>
                      <a:endParaRPr kumimoji="1" lang="en-US" altLang="ja-JP" dirty="0">
                        <a:solidFill>
                          <a:schemeClr val="tx1"/>
                        </a:solidFill>
                      </a:endParaRPr>
                    </a:p>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8667807"/>
                  </a:ext>
                </a:extLst>
              </a:tr>
              <a:tr h="370840">
                <a:tc>
                  <a:txBody>
                    <a:bodyPr/>
                    <a:lstStyle/>
                    <a:p>
                      <a:pPr algn="ctr"/>
                      <a:endParaRPr kumimoji="1" lang="en-US" altLang="ja-JP" dirty="0">
                        <a:solidFill>
                          <a:schemeClr val="tx1"/>
                        </a:solidFill>
                      </a:endParaRPr>
                    </a:p>
                    <a:p>
                      <a:pPr algn="ctr"/>
                      <a:r>
                        <a:rPr kumimoji="1" lang="ja-JP" altLang="en-US" dirty="0">
                          <a:solidFill>
                            <a:schemeClr val="tx1"/>
                          </a:solidFill>
                        </a:rPr>
                        <a:t>５</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dirty="0">
                          <a:solidFill>
                            <a:schemeClr val="tx1"/>
                          </a:solidFill>
                        </a:rPr>
                        <a:t>ケアマネジメントの視点を活用する</a:t>
                      </a:r>
                      <a:endParaRPr kumimoji="1" lang="en-US" altLang="ja-JP" dirty="0">
                        <a:solidFill>
                          <a:schemeClr val="tx1"/>
                        </a:solidFill>
                      </a:endParaRPr>
                    </a:p>
                    <a:p>
                      <a:endParaRPr kumimoji="1" lang="en-US" altLang="ja-JP" dirty="0">
                        <a:solidFill>
                          <a:schemeClr val="tx1"/>
                        </a:solidFill>
                      </a:endParaRPr>
                    </a:p>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59809401"/>
                  </a:ext>
                </a:extLst>
              </a:tr>
            </a:tbl>
          </a:graphicData>
        </a:graphic>
      </p:graphicFrame>
      <p:sp>
        <p:nvSpPr>
          <p:cNvPr id="3" name="スライド番号プレースホルダー 2">
            <a:extLst>
              <a:ext uri="{FF2B5EF4-FFF2-40B4-BE49-F238E27FC236}">
                <a16:creationId xmlns:a16="http://schemas.microsoft.com/office/drawing/2014/main" id="{B076C997-28FB-5497-56B3-D49E94397011}"/>
              </a:ext>
            </a:extLst>
          </p:cNvPr>
          <p:cNvSpPr>
            <a:spLocks noGrp="1"/>
          </p:cNvSpPr>
          <p:nvPr>
            <p:ph type="sldNum" sz="quarter" idx="12"/>
          </p:nvPr>
        </p:nvSpPr>
        <p:spPr/>
        <p:txBody>
          <a:bodyPr/>
          <a:lstStyle/>
          <a:p>
            <a:fld id="{C339E4E8-780C-47DA-9976-8D59F520AA81}" type="slidenum">
              <a:rPr kumimoji="1" lang="ja-JP" altLang="en-US" smtClean="0"/>
              <a:t>42</a:t>
            </a:fld>
            <a:endParaRPr kumimoji="1" lang="ja-JP" altLang="en-US"/>
          </a:p>
        </p:txBody>
      </p:sp>
    </p:spTree>
    <p:extLst>
      <p:ext uri="{BB962C8B-B14F-4D97-AF65-F5344CB8AC3E}">
        <p14:creationId xmlns:p14="http://schemas.microsoft.com/office/powerpoint/2010/main" val="289879013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6E33AC9-9BE3-F530-1192-C778376B1308}"/>
              </a:ext>
            </a:extLst>
          </p:cNvPr>
          <p:cNvSpPr>
            <a:spLocks noGrp="1"/>
          </p:cNvSpPr>
          <p:nvPr>
            <p:ph type="title"/>
          </p:nvPr>
        </p:nvSpPr>
        <p:spPr/>
        <p:txBody>
          <a:bodyPr/>
          <a:lstStyle/>
          <a:p>
            <a:pPr algn="ctr"/>
            <a:r>
              <a:rPr kumimoji="1" lang="ja-JP" altLang="en-US" dirty="0"/>
              <a:t>本科目のまとめ</a:t>
            </a:r>
          </a:p>
        </p:txBody>
      </p:sp>
      <p:sp>
        <p:nvSpPr>
          <p:cNvPr id="3" name="コンテンツ プレースホルダー 2">
            <a:extLst>
              <a:ext uri="{FF2B5EF4-FFF2-40B4-BE49-F238E27FC236}">
                <a16:creationId xmlns:a16="http://schemas.microsoft.com/office/drawing/2014/main" id="{C99C5622-8C43-3F62-1E5D-59925C9AC8B5}"/>
              </a:ext>
            </a:extLst>
          </p:cNvPr>
          <p:cNvSpPr>
            <a:spLocks noGrp="1"/>
          </p:cNvSpPr>
          <p:nvPr>
            <p:ph idx="1"/>
          </p:nvPr>
        </p:nvSpPr>
        <p:spPr>
          <a:xfrm>
            <a:off x="838200" y="1825624"/>
            <a:ext cx="10515600" cy="4946111"/>
          </a:xfrm>
        </p:spPr>
        <p:txBody>
          <a:bodyPr>
            <a:normAutofit/>
          </a:bodyPr>
          <a:lstStyle/>
          <a:p>
            <a:pPr>
              <a:buFont typeface="Wingdings" panose="05000000000000000000" pitchFamily="2" charset="2"/>
              <a:buChar char="Ø"/>
            </a:pPr>
            <a:r>
              <a:rPr kumimoji="1" lang="ja-JP" altLang="en-US" dirty="0"/>
              <a:t>地域実情に応じた内容で演習を実施</a:t>
            </a:r>
            <a:endParaRPr kumimoji="1" lang="en-US" altLang="ja-JP" dirty="0"/>
          </a:p>
          <a:p>
            <a:pPr>
              <a:buFont typeface="Wingdings" panose="05000000000000000000" pitchFamily="2" charset="2"/>
              <a:buChar char="Ø"/>
            </a:pPr>
            <a:endParaRPr lang="en-US" altLang="ja-JP" dirty="0"/>
          </a:p>
          <a:p>
            <a:pPr>
              <a:buFont typeface="Wingdings" panose="05000000000000000000" pitchFamily="2" charset="2"/>
              <a:buChar char="Ø"/>
            </a:pPr>
            <a:r>
              <a:rPr kumimoji="1" lang="ja-JP" altLang="en-US" dirty="0"/>
              <a:t>相互理解　＝　お互いを知ること（分野・事業・プロセス）</a:t>
            </a:r>
            <a:endParaRPr kumimoji="1" lang="en-US" altLang="ja-JP" dirty="0"/>
          </a:p>
          <a:p>
            <a:pPr>
              <a:buFont typeface="Wingdings" panose="05000000000000000000" pitchFamily="2" charset="2"/>
              <a:buChar char="Ø"/>
            </a:pPr>
            <a:endParaRPr lang="en-US" altLang="ja-JP" dirty="0"/>
          </a:p>
          <a:p>
            <a:pPr>
              <a:buFont typeface="Wingdings" panose="05000000000000000000" pitchFamily="2" charset="2"/>
              <a:buChar char="Ø"/>
            </a:pPr>
            <a:r>
              <a:rPr kumimoji="1" lang="ja-JP" altLang="en-US" dirty="0"/>
              <a:t>「獲得目標」と「ねらい」を意識</a:t>
            </a:r>
            <a:endParaRPr kumimoji="1" lang="en-US" altLang="ja-JP" dirty="0"/>
          </a:p>
          <a:p>
            <a:pPr>
              <a:buFont typeface="Wingdings" panose="05000000000000000000" pitchFamily="2" charset="2"/>
              <a:buChar char="Ø"/>
            </a:pPr>
            <a:endParaRPr lang="en-US" altLang="ja-JP" dirty="0"/>
          </a:p>
          <a:p>
            <a:pPr>
              <a:buFont typeface="Wingdings" panose="05000000000000000000" pitchFamily="2" charset="2"/>
              <a:buChar char="Ø"/>
            </a:pPr>
            <a:r>
              <a:rPr lang="ja-JP" altLang="en-US" dirty="0"/>
              <a:t>「指導のポイント」　＝　５つの視点</a:t>
            </a:r>
            <a:endParaRPr lang="en-US" altLang="ja-JP" dirty="0"/>
          </a:p>
          <a:p>
            <a:pPr>
              <a:buFont typeface="Wingdings" panose="05000000000000000000" pitchFamily="2" charset="2"/>
              <a:buChar char="Ø"/>
            </a:pPr>
            <a:endParaRPr lang="en-US" altLang="ja-JP" dirty="0"/>
          </a:p>
          <a:p>
            <a:pPr>
              <a:buFont typeface="Wingdings" panose="05000000000000000000" pitchFamily="2" charset="2"/>
              <a:buChar char="Ø"/>
            </a:pPr>
            <a:r>
              <a:rPr kumimoji="1" lang="ja-JP" altLang="en-US" dirty="0"/>
              <a:t>誰のため、何のため　＝　本人が中心、本人と一緒に</a:t>
            </a:r>
            <a:endParaRPr kumimoji="1" lang="en-US" altLang="ja-JP" dirty="0"/>
          </a:p>
          <a:p>
            <a:pPr>
              <a:buFont typeface="Wingdings" panose="05000000000000000000" pitchFamily="2" charset="2"/>
              <a:buChar char="Ø"/>
            </a:pPr>
            <a:endParaRPr lang="en-US" altLang="ja-JP" dirty="0"/>
          </a:p>
          <a:p>
            <a:pPr>
              <a:buFont typeface="Wingdings" panose="05000000000000000000" pitchFamily="2" charset="2"/>
              <a:buChar char="Ø"/>
            </a:pPr>
            <a:endParaRPr kumimoji="1" lang="ja-JP" altLang="en-US" dirty="0"/>
          </a:p>
        </p:txBody>
      </p:sp>
      <p:sp>
        <p:nvSpPr>
          <p:cNvPr id="4" name="スライド番号プレースホルダー 3">
            <a:extLst>
              <a:ext uri="{FF2B5EF4-FFF2-40B4-BE49-F238E27FC236}">
                <a16:creationId xmlns:a16="http://schemas.microsoft.com/office/drawing/2014/main" id="{6F75A247-3A9F-A8E0-E466-DE2844919545}"/>
              </a:ext>
            </a:extLst>
          </p:cNvPr>
          <p:cNvSpPr>
            <a:spLocks noGrp="1"/>
          </p:cNvSpPr>
          <p:nvPr>
            <p:ph type="sldNum" sz="quarter" idx="12"/>
          </p:nvPr>
        </p:nvSpPr>
        <p:spPr/>
        <p:txBody>
          <a:bodyPr/>
          <a:lstStyle/>
          <a:p>
            <a:fld id="{C339E4E8-780C-47DA-9976-8D59F520AA81}" type="slidenum">
              <a:rPr kumimoji="1" lang="ja-JP" altLang="en-US" smtClean="0"/>
              <a:t>43</a:t>
            </a:fld>
            <a:endParaRPr kumimoji="1" lang="ja-JP" altLang="en-US"/>
          </a:p>
        </p:txBody>
      </p:sp>
    </p:spTree>
    <p:extLst>
      <p:ext uri="{BB962C8B-B14F-4D97-AF65-F5344CB8AC3E}">
        <p14:creationId xmlns:p14="http://schemas.microsoft.com/office/powerpoint/2010/main" val="271079292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27E3E68-62C4-E80B-B69B-5855A2A121BE}"/>
              </a:ext>
            </a:extLst>
          </p:cNvPr>
          <p:cNvSpPr>
            <a:spLocks noGrp="1"/>
          </p:cNvSpPr>
          <p:nvPr>
            <p:ph type="title"/>
          </p:nvPr>
        </p:nvSpPr>
        <p:spPr>
          <a:xfrm>
            <a:off x="838200" y="1850571"/>
            <a:ext cx="10515600" cy="3156857"/>
          </a:xfrm>
        </p:spPr>
        <p:txBody>
          <a:bodyPr>
            <a:normAutofit fontScale="90000"/>
          </a:bodyPr>
          <a:lstStyle/>
          <a:p>
            <a:pPr algn="ctr"/>
            <a:r>
              <a:rPr kumimoji="1" lang="ja-JP" altLang="en-US" sz="6000" b="1" u="sng" dirty="0">
                <a:solidFill>
                  <a:srgbClr val="FF0000"/>
                </a:solidFill>
              </a:rPr>
              <a:t>障害者</a:t>
            </a:r>
            <a:r>
              <a:rPr kumimoji="1" lang="ja-JP" altLang="en-US" sz="6000" dirty="0"/>
              <a:t>の日常生活及び社会生活</a:t>
            </a:r>
            <a:br>
              <a:rPr kumimoji="1" lang="en-US" altLang="ja-JP" sz="6000" dirty="0"/>
            </a:br>
            <a:r>
              <a:rPr kumimoji="1" lang="ja-JP" altLang="en-US" sz="6000" dirty="0"/>
              <a:t>を</a:t>
            </a:r>
            <a:r>
              <a:rPr kumimoji="1" lang="ja-JP" altLang="en-US" sz="6000" b="1" u="sng" dirty="0">
                <a:solidFill>
                  <a:srgbClr val="FF0000"/>
                </a:solidFill>
              </a:rPr>
              <a:t>総合</a:t>
            </a:r>
            <a:r>
              <a:rPr kumimoji="1" lang="ja-JP" altLang="en-US" sz="6000" dirty="0"/>
              <a:t>的に</a:t>
            </a:r>
            <a:r>
              <a:rPr kumimoji="1" lang="ja-JP" altLang="en-US" sz="6000" b="1" u="sng" dirty="0">
                <a:solidFill>
                  <a:srgbClr val="FF0000"/>
                </a:solidFill>
              </a:rPr>
              <a:t>支援</a:t>
            </a:r>
            <a:r>
              <a:rPr kumimoji="1" lang="ja-JP" altLang="en-US" sz="6000" dirty="0"/>
              <a:t>するための</a:t>
            </a:r>
            <a:r>
              <a:rPr kumimoji="1" lang="ja-JP" altLang="en-US" sz="6000" b="1" u="sng" dirty="0">
                <a:solidFill>
                  <a:srgbClr val="FF0000"/>
                </a:solidFill>
              </a:rPr>
              <a:t>法</a:t>
            </a:r>
            <a:r>
              <a:rPr kumimoji="1" lang="ja-JP" altLang="en-US" sz="6000" dirty="0"/>
              <a:t>律</a:t>
            </a:r>
            <a:br>
              <a:rPr kumimoji="1" lang="en-US" altLang="ja-JP" sz="6000" dirty="0"/>
            </a:br>
            <a:r>
              <a:rPr kumimoji="1" lang="ja-JP" altLang="en-US" sz="6000" dirty="0"/>
              <a:t>（障害者総合支援法）</a:t>
            </a:r>
          </a:p>
        </p:txBody>
      </p:sp>
      <p:sp>
        <p:nvSpPr>
          <p:cNvPr id="3" name="スライド番号プレースホルダー 2">
            <a:extLst>
              <a:ext uri="{FF2B5EF4-FFF2-40B4-BE49-F238E27FC236}">
                <a16:creationId xmlns:a16="http://schemas.microsoft.com/office/drawing/2014/main" id="{20273DA0-5638-38E2-3F09-DE41CB2831A1}"/>
              </a:ext>
            </a:extLst>
          </p:cNvPr>
          <p:cNvSpPr>
            <a:spLocks noGrp="1"/>
          </p:cNvSpPr>
          <p:nvPr>
            <p:ph type="sldNum" sz="quarter" idx="12"/>
          </p:nvPr>
        </p:nvSpPr>
        <p:spPr/>
        <p:txBody>
          <a:bodyPr/>
          <a:lstStyle/>
          <a:p>
            <a:fld id="{C339E4E8-780C-47DA-9976-8D59F520AA81}" type="slidenum">
              <a:rPr kumimoji="1" lang="ja-JP" altLang="en-US" smtClean="0"/>
              <a:t>44</a:t>
            </a:fld>
            <a:endParaRPr kumimoji="1" lang="ja-JP" altLang="en-US"/>
          </a:p>
        </p:txBody>
      </p:sp>
    </p:spTree>
    <p:extLst>
      <p:ext uri="{BB962C8B-B14F-4D97-AF65-F5344CB8AC3E}">
        <p14:creationId xmlns:p14="http://schemas.microsoft.com/office/powerpoint/2010/main" val="138602835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75E3A46-B51D-A5EC-3D90-3F05549F392C}"/>
              </a:ext>
            </a:extLst>
          </p:cNvPr>
          <p:cNvSpPr>
            <a:spLocks noGrp="1"/>
          </p:cNvSpPr>
          <p:nvPr>
            <p:ph type="title"/>
          </p:nvPr>
        </p:nvSpPr>
        <p:spPr>
          <a:xfrm>
            <a:off x="609600" y="365125"/>
            <a:ext cx="10972800" cy="1325563"/>
          </a:xfrm>
        </p:spPr>
        <p:txBody>
          <a:bodyPr/>
          <a:lstStyle/>
          <a:p>
            <a:r>
              <a:rPr kumimoji="1" lang="ja-JP" altLang="en-US" dirty="0"/>
              <a:t>第１章 総則　　</a:t>
            </a:r>
            <a:r>
              <a:rPr kumimoji="1" lang="ja-JP" altLang="en-US" sz="5400" b="1" dirty="0"/>
              <a:t>目　的</a:t>
            </a:r>
            <a:r>
              <a:rPr kumimoji="1" lang="ja-JP" altLang="en-US" dirty="0"/>
              <a:t>　　（第１条）</a:t>
            </a:r>
          </a:p>
        </p:txBody>
      </p:sp>
      <p:sp>
        <p:nvSpPr>
          <p:cNvPr id="3" name="コンテンツ プレースホルダー 2">
            <a:extLst>
              <a:ext uri="{FF2B5EF4-FFF2-40B4-BE49-F238E27FC236}">
                <a16:creationId xmlns:a16="http://schemas.microsoft.com/office/drawing/2014/main" id="{D3813E27-1D04-AFFE-B551-ACF9524673EE}"/>
              </a:ext>
            </a:extLst>
          </p:cNvPr>
          <p:cNvSpPr>
            <a:spLocks noGrp="1"/>
          </p:cNvSpPr>
          <p:nvPr>
            <p:ph idx="1"/>
          </p:nvPr>
        </p:nvSpPr>
        <p:spPr>
          <a:xfrm>
            <a:off x="609600" y="1825624"/>
            <a:ext cx="10972800" cy="4667251"/>
          </a:xfrm>
        </p:spPr>
        <p:txBody>
          <a:bodyPr/>
          <a:lstStyle/>
          <a:p>
            <a:pPr marL="0" indent="0">
              <a:buNone/>
            </a:pPr>
            <a:r>
              <a:rPr kumimoji="1" lang="ja-JP" altLang="en-US" dirty="0"/>
              <a:t>この法律は、</a:t>
            </a:r>
            <a:r>
              <a:rPr kumimoji="1" lang="ja-JP" altLang="en-US" b="1" dirty="0"/>
              <a:t>障害者基本法</a:t>
            </a:r>
            <a:r>
              <a:rPr kumimoji="1" lang="ja-JP" altLang="en-US" dirty="0"/>
              <a:t>の基本的な</a:t>
            </a:r>
            <a:r>
              <a:rPr kumimoji="1" lang="ja-JP" altLang="en-US" b="1" dirty="0"/>
              <a:t>理念</a:t>
            </a:r>
            <a:r>
              <a:rPr kumimoji="1" lang="ja-JP" altLang="en-US" dirty="0"/>
              <a:t>にのっとり、</a:t>
            </a:r>
            <a:r>
              <a:rPr kumimoji="1" lang="ja-JP" altLang="en-US" b="1" dirty="0"/>
              <a:t>身体</a:t>
            </a:r>
            <a:r>
              <a:rPr kumimoji="1" lang="ja-JP" altLang="en-US" dirty="0"/>
              <a:t>障害者福祉法、</a:t>
            </a:r>
            <a:r>
              <a:rPr kumimoji="1" lang="ja-JP" altLang="en-US" b="1" dirty="0"/>
              <a:t>知的</a:t>
            </a:r>
            <a:r>
              <a:rPr kumimoji="1" lang="ja-JP" altLang="en-US" dirty="0"/>
              <a:t>障害者福祉法、</a:t>
            </a:r>
            <a:r>
              <a:rPr kumimoji="1" lang="ja-JP" altLang="en-US" b="1" dirty="0"/>
              <a:t>精神</a:t>
            </a:r>
            <a:r>
              <a:rPr kumimoji="1" lang="ja-JP" altLang="en-US" dirty="0"/>
              <a:t>保健及び精神障害者福祉に関する法律、</a:t>
            </a:r>
            <a:r>
              <a:rPr kumimoji="1" lang="ja-JP" altLang="en-US" b="1" dirty="0"/>
              <a:t>児童</a:t>
            </a:r>
            <a:r>
              <a:rPr kumimoji="1" lang="ja-JP" altLang="en-US" dirty="0"/>
              <a:t>福祉法</a:t>
            </a:r>
            <a:r>
              <a:rPr kumimoji="1" lang="ja-JP" altLang="en-US" b="1" dirty="0"/>
              <a:t>その他</a:t>
            </a:r>
            <a:r>
              <a:rPr kumimoji="1" lang="ja-JP" altLang="en-US" dirty="0"/>
              <a:t>障害者及び障害児</a:t>
            </a:r>
            <a:r>
              <a:rPr kumimoji="1" lang="ja-JP" altLang="en-US" b="1" dirty="0"/>
              <a:t>の福祉に関する法律と相まって</a:t>
            </a:r>
            <a:r>
              <a:rPr kumimoji="1" lang="ja-JP" altLang="en-US" dirty="0"/>
              <a:t>、障害者及び障害児が</a:t>
            </a:r>
            <a:r>
              <a:rPr kumimoji="1" lang="ja-JP" altLang="en-US" b="1" u="sng" dirty="0"/>
              <a:t>基本的人権を享有する個人としての尊厳にふさわしい</a:t>
            </a:r>
            <a:r>
              <a:rPr kumimoji="1" lang="ja-JP" altLang="en-US" b="1" u="sng" dirty="0">
                <a:solidFill>
                  <a:srgbClr val="FF0000"/>
                </a:solidFill>
              </a:rPr>
              <a:t>日常生活</a:t>
            </a:r>
            <a:r>
              <a:rPr kumimoji="1" lang="ja-JP" altLang="en-US" b="1" u="sng" dirty="0"/>
              <a:t>又は</a:t>
            </a:r>
            <a:r>
              <a:rPr kumimoji="1" lang="ja-JP" altLang="en-US" b="1" u="sng" dirty="0">
                <a:solidFill>
                  <a:srgbClr val="FF0000"/>
                </a:solidFill>
              </a:rPr>
              <a:t>社会生活</a:t>
            </a:r>
            <a:r>
              <a:rPr kumimoji="1" lang="ja-JP" altLang="en-US" b="1" u="sng" dirty="0"/>
              <a:t>を営むことができるよう</a:t>
            </a:r>
            <a:r>
              <a:rPr kumimoji="1" lang="ja-JP" altLang="en-US" dirty="0"/>
              <a:t>、必要な</a:t>
            </a:r>
            <a:r>
              <a:rPr kumimoji="1" lang="ja-JP" altLang="en-US" b="1" dirty="0"/>
              <a:t>障害福祉サービス</a:t>
            </a:r>
            <a:r>
              <a:rPr kumimoji="1" lang="ja-JP" altLang="en-US" dirty="0"/>
              <a:t>に係る給付、</a:t>
            </a:r>
            <a:r>
              <a:rPr kumimoji="1" lang="ja-JP" altLang="en-US" b="1" dirty="0"/>
              <a:t>地域生活支援事業その他の支援</a:t>
            </a:r>
            <a:r>
              <a:rPr kumimoji="1" lang="ja-JP" altLang="en-US" dirty="0"/>
              <a:t>を総合的に行い、もって障害者及び障害児の</a:t>
            </a:r>
            <a:r>
              <a:rPr kumimoji="1" lang="ja-JP" altLang="en-US" b="1" u="sng" dirty="0"/>
              <a:t>福祉の増進</a:t>
            </a:r>
            <a:r>
              <a:rPr kumimoji="1" lang="ja-JP" altLang="en-US" dirty="0"/>
              <a:t>を図るとともに、</a:t>
            </a:r>
            <a:r>
              <a:rPr kumimoji="1" lang="ja-JP" altLang="en-US" b="1" dirty="0"/>
              <a:t>障害の有無にかかわらず</a:t>
            </a:r>
            <a:r>
              <a:rPr kumimoji="1" lang="ja-JP" altLang="en-US" b="1" u="sng" dirty="0"/>
              <a:t>国民が相互</a:t>
            </a:r>
            <a:r>
              <a:rPr kumimoji="1" lang="ja-JP" altLang="en-US" dirty="0"/>
              <a:t>に</a:t>
            </a:r>
            <a:r>
              <a:rPr kumimoji="1" lang="ja-JP" altLang="en-US" b="1" u="sng" dirty="0"/>
              <a:t>人格と個性を尊重</a:t>
            </a:r>
            <a:r>
              <a:rPr kumimoji="1" lang="ja-JP" altLang="en-US" dirty="0"/>
              <a:t>し</a:t>
            </a:r>
            <a:r>
              <a:rPr kumimoji="1" lang="ja-JP" altLang="en-US" b="1" u="sng" dirty="0">
                <a:solidFill>
                  <a:srgbClr val="FF0000"/>
                </a:solidFill>
              </a:rPr>
              <a:t>安心して暮らすことのできる地域社会の実現</a:t>
            </a:r>
            <a:r>
              <a:rPr kumimoji="1" lang="ja-JP" altLang="en-US" dirty="0"/>
              <a:t>に寄与することを目的とする。　　　　</a:t>
            </a:r>
          </a:p>
        </p:txBody>
      </p:sp>
      <p:sp>
        <p:nvSpPr>
          <p:cNvPr id="4" name="スライド番号プレースホルダー 3">
            <a:extLst>
              <a:ext uri="{FF2B5EF4-FFF2-40B4-BE49-F238E27FC236}">
                <a16:creationId xmlns:a16="http://schemas.microsoft.com/office/drawing/2014/main" id="{7FDEF4D4-983D-B509-46DB-2CE518AF70FF}"/>
              </a:ext>
            </a:extLst>
          </p:cNvPr>
          <p:cNvSpPr>
            <a:spLocks noGrp="1"/>
          </p:cNvSpPr>
          <p:nvPr>
            <p:ph type="sldNum" sz="quarter" idx="12"/>
          </p:nvPr>
        </p:nvSpPr>
        <p:spPr/>
        <p:txBody>
          <a:bodyPr/>
          <a:lstStyle/>
          <a:p>
            <a:fld id="{C339E4E8-780C-47DA-9976-8D59F520AA81}" type="slidenum">
              <a:rPr kumimoji="1" lang="ja-JP" altLang="en-US" smtClean="0"/>
              <a:t>45</a:t>
            </a:fld>
            <a:endParaRPr kumimoji="1" lang="ja-JP" altLang="en-US"/>
          </a:p>
        </p:txBody>
      </p:sp>
    </p:spTree>
    <p:extLst>
      <p:ext uri="{BB962C8B-B14F-4D97-AF65-F5344CB8AC3E}">
        <p14:creationId xmlns:p14="http://schemas.microsoft.com/office/powerpoint/2010/main" val="358730761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75E3A46-B51D-A5EC-3D90-3F05549F392C}"/>
              </a:ext>
            </a:extLst>
          </p:cNvPr>
          <p:cNvSpPr>
            <a:spLocks noGrp="1"/>
          </p:cNvSpPr>
          <p:nvPr>
            <p:ph type="title"/>
          </p:nvPr>
        </p:nvSpPr>
        <p:spPr>
          <a:xfrm>
            <a:off x="609600" y="365125"/>
            <a:ext cx="10972800" cy="1325563"/>
          </a:xfrm>
        </p:spPr>
        <p:txBody>
          <a:bodyPr>
            <a:normAutofit/>
          </a:bodyPr>
          <a:lstStyle/>
          <a:p>
            <a:r>
              <a:rPr kumimoji="1" lang="ja-JP" altLang="en-US" dirty="0"/>
              <a:t>第１章 総則　</a:t>
            </a:r>
            <a:r>
              <a:rPr kumimoji="1" lang="ja-JP" altLang="en-US" sz="5400" b="1" dirty="0"/>
              <a:t>基本理念</a:t>
            </a:r>
            <a:r>
              <a:rPr kumimoji="1" lang="ja-JP" altLang="en-US" dirty="0"/>
              <a:t>　（第１条の２）</a:t>
            </a:r>
          </a:p>
        </p:txBody>
      </p:sp>
      <p:sp>
        <p:nvSpPr>
          <p:cNvPr id="3" name="コンテンツ プレースホルダー 2">
            <a:extLst>
              <a:ext uri="{FF2B5EF4-FFF2-40B4-BE49-F238E27FC236}">
                <a16:creationId xmlns:a16="http://schemas.microsoft.com/office/drawing/2014/main" id="{D3813E27-1D04-AFFE-B551-ACF9524673EE}"/>
              </a:ext>
            </a:extLst>
          </p:cNvPr>
          <p:cNvSpPr>
            <a:spLocks noGrp="1"/>
          </p:cNvSpPr>
          <p:nvPr>
            <p:ph idx="1"/>
          </p:nvPr>
        </p:nvSpPr>
        <p:spPr>
          <a:xfrm>
            <a:off x="609600" y="1825624"/>
            <a:ext cx="10972800" cy="5032375"/>
          </a:xfrm>
        </p:spPr>
        <p:txBody>
          <a:bodyPr>
            <a:normAutofit lnSpcReduction="10000"/>
          </a:bodyPr>
          <a:lstStyle/>
          <a:p>
            <a:pPr marL="0" indent="0">
              <a:buNone/>
            </a:pPr>
            <a:r>
              <a:rPr kumimoji="1" lang="ja-JP" altLang="en-US" dirty="0"/>
              <a:t>障害者及び障害児が日常生活又は社会生活を営むための支援は、全ての国民が、</a:t>
            </a:r>
            <a:r>
              <a:rPr kumimoji="1" lang="ja-JP" altLang="en-US" b="1" u="sng" dirty="0"/>
              <a:t>障害の有無にかかわらず、等しく基本的人権を享有するかけがえのない個人として尊重</a:t>
            </a:r>
            <a:r>
              <a:rPr kumimoji="1" lang="ja-JP" altLang="en-US" dirty="0"/>
              <a:t>されるものであるとの理念にのっとり、全ての国民が、障害の有無によって分け隔てられることなく、相互に</a:t>
            </a:r>
            <a:r>
              <a:rPr kumimoji="1" lang="ja-JP" altLang="en-US" b="1" u="sng" dirty="0"/>
              <a:t>人格と個性を尊重し合いながら共生する社会を実現</a:t>
            </a:r>
            <a:r>
              <a:rPr kumimoji="1" lang="ja-JP" altLang="en-US" dirty="0"/>
              <a:t>するため、全ての障害者及び障害児が可能な限りその</a:t>
            </a:r>
            <a:r>
              <a:rPr kumimoji="1" lang="ja-JP" altLang="en-US" b="1" u="sng" dirty="0"/>
              <a:t>身近な場所</a:t>
            </a:r>
            <a:r>
              <a:rPr kumimoji="1" lang="ja-JP" altLang="en-US" dirty="0"/>
              <a:t>において必要な</a:t>
            </a:r>
            <a:r>
              <a:rPr kumimoji="1" lang="ja-JP" altLang="en-US" b="1" u="sng" dirty="0">
                <a:solidFill>
                  <a:srgbClr val="FF0000"/>
                </a:solidFill>
              </a:rPr>
              <a:t>日常生活又は社会生活を営むための支援</a:t>
            </a:r>
            <a:r>
              <a:rPr kumimoji="1" lang="ja-JP" altLang="en-US" dirty="0"/>
              <a:t>を受けられることにより</a:t>
            </a:r>
            <a:r>
              <a:rPr kumimoji="1" lang="ja-JP" altLang="en-US" b="1" u="sng" dirty="0"/>
              <a:t>社会参加の機会</a:t>
            </a:r>
            <a:r>
              <a:rPr kumimoji="1" lang="ja-JP" altLang="en-US" dirty="0"/>
              <a:t>が確保されること及びどこで誰と生活するかについての</a:t>
            </a:r>
            <a:r>
              <a:rPr kumimoji="1" lang="ja-JP" altLang="en-US" b="1" u="sng" dirty="0"/>
              <a:t>選択の機会</a:t>
            </a:r>
            <a:r>
              <a:rPr kumimoji="1" lang="ja-JP" altLang="en-US" dirty="0"/>
              <a:t>が確保され、　</a:t>
            </a:r>
            <a:r>
              <a:rPr kumimoji="1" lang="ja-JP" altLang="en-US" b="1" u="sng" dirty="0"/>
              <a:t>地域社会</a:t>
            </a:r>
            <a:r>
              <a:rPr kumimoji="1" lang="ja-JP" altLang="en-US" dirty="0"/>
              <a:t>において</a:t>
            </a:r>
            <a:r>
              <a:rPr kumimoji="1" lang="ja-JP" altLang="en-US" b="1" u="sng" dirty="0"/>
              <a:t>他の人々と共生</a:t>
            </a:r>
            <a:r>
              <a:rPr kumimoji="1" lang="ja-JP" altLang="en-US" dirty="0"/>
              <a:t>することを妨げられないこと並びに障害者及び障害児にとって日常生活又は社会生活を営む上で</a:t>
            </a:r>
            <a:r>
              <a:rPr kumimoji="1" lang="ja-JP" altLang="en-US" b="1" u="sng" dirty="0"/>
              <a:t>障壁となる</a:t>
            </a:r>
            <a:r>
              <a:rPr kumimoji="1" lang="ja-JP" altLang="en-US" dirty="0"/>
              <a:t>ような社会における事物、制度、慣行、観念その他</a:t>
            </a:r>
            <a:r>
              <a:rPr kumimoji="1" lang="ja-JP" altLang="en-US" b="1" u="sng" dirty="0"/>
              <a:t>一切のものの除去</a:t>
            </a:r>
            <a:r>
              <a:rPr kumimoji="1" lang="ja-JP" altLang="en-US" dirty="0"/>
              <a:t>に資することを旨として、</a:t>
            </a:r>
            <a:r>
              <a:rPr kumimoji="1" lang="ja-JP" altLang="en-US" b="1" u="sng" dirty="0">
                <a:solidFill>
                  <a:srgbClr val="FF0000"/>
                </a:solidFill>
              </a:rPr>
              <a:t>総合的かつ計画的</a:t>
            </a:r>
            <a:r>
              <a:rPr kumimoji="1" lang="ja-JP" altLang="en-US" dirty="0"/>
              <a:t>に行わなければならない。　　　</a:t>
            </a:r>
          </a:p>
        </p:txBody>
      </p:sp>
      <p:sp>
        <p:nvSpPr>
          <p:cNvPr id="4" name="スライド番号プレースホルダー 3">
            <a:extLst>
              <a:ext uri="{FF2B5EF4-FFF2-40B4-BE49-F238E27FC236}">
                <a16:creationId xmlns:a16="http://schemas.microsoft.com/office/drawing/2014/main" id="{25735B70-C7FB-F695-D22A-A733DDD53BC2}"/>
              </a:ext>
            </a:extLst>
          </p:cNvPr>
          <p:cNvSpPr>
            <a:spLocks noGrp="1"/>
          </p:cNvSpPr>
          <p:nvPr>
            <p:ph type="sldNum" sz="quarter" idx="12"/>
          </p:nvPr>
        </p:nvSpPr>
        <p:spPr/>
        <p:txBody>
          <a:bodyPr/>
          <a:lstStyle/>
          <a:p>
            <a:fld id="{C339E4E8-780C-47DA-9976-8D59F520AA81}" type="slidenum">
              <a:rPr kumimoji="1" lang="ja-JP" altLang="en-US" smtClean="0"/>
              <a:t>46</a:t>
            </a:fld>
            <a:endParaRPr kumimoji="1" lang="ja-JP" altLang="en-US"/>
          </a:p>
        </p:txBody>
      </p:sp>
    </p:spTree>
    <p:extLst>
      <p:ext uri="{BB962C8B-B14F-4D97-AF65-F5344CB8AC3E}">
        <p14:creationId xmlns:p14="http://schemas.microsoft.com/office/powerpoint/2010/main" val="3686621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6E33AC9-9BE3-F530-1192-C778376B1308}"/>
              </a:ext>
            </a:extLst>
          </p:cNvPr>
          <p:cNvSpPr>
            <a:spLocks noGrp="1"/>
          </p:cNvSpPr>
          <p:nvPr>
            <p:ph type="title"/>
          </p:nvPr>
        </p:nvSpPr>
        <p:spPr/>
        <p:txBody>
          <a:bodyPr/>
          <a:lstStyle/>
          <a:p>
            <a:pPr algn="ctr"/>
            <a:r>
              <a:rPr kumimoji="1" lang="ja-JP" altLang="en-US" dirty="0"/>
              <a:t>就労支援のいま</a:t>
            </a:r>
          </a:p>
        </p:txBody>
      </p:sp>
      <p:sp>
        <p:nvSpPr>
          <p:cNvPr id="3" name="コンテンツ プレースホルダー 2">
            <a:extLst>
              <a:ext uri="{FF2B5EF4-FFF2-40B4-BE49-F238E27FC236}">
                <a16:creationId xmlns:a16="http://schemas.microsoft.com/office/drawing/2014/main" id="{C99C5622-8C43-3F62-1E5D-59925C9AC8B5}"/>
              </a:ext>
            </a:extLst>
          </p:cNvPr>
          <p:cNvSpPr>
            <a:spLocks noGrp="1"/>
          </p:cNvSpPr>
          <p:nvPr>
            <p:ph idx="1"/>
          </p:nvPr>
        </p:nvSpPr>
        <p:spPr>
          <a:xfrm>
            <a:off x="715452" y="1816998"/>
            <a:ext cx="11042351" cy="4675877"/>
          </a:xfrm>
        </p:spPr>
        <p:txBody>
          <a:bodyPr>
            <a:normAutofit/>
          </a:bodyPr>
          <a:lstStyle/>
          <a:p>
            <a:pPr marL="514350" indent="-514350">
              <a:buFont typeface="+mj-lt"/>
              <a:buAutoNum type="arabicPeriod" startAt="5"/>
            </a:pPr>
            <a:r>
              <a:rPr kumimoji="1" lang="ja-JP" altLang="en-US" sz="2600" b="1" dirty="0"/>
              <a:t>精神・発達・軽度知的など障害者手帳未取得者への支援の増加</a:t>
            </a:r>
            <a:endParaRPr kumimoji="1" lang="en-US" altLang="ja-JP" sz="2600" b="1" dirty="0"/>
          </a:p>
          <a:p>
            <a:pPr marL="0" indent="0">
              <a:lnSpc>
                <a:spcPct val="150000"/>
              </a:lnSpc>
              <a:spcBef>
                <a:spcPts val="600"/>
              </a:spcBef>
              <a:buNone/>
            </a:pPr>
            <a:r>
              <a:rPr kumimoji="1" lang="ja-JP" altLang="en-US" sz="2000" dirty="0"/>
              <a:t>　その多くが家庭生活や決まった学生生活ではあまり感じなかった「生きづらさ」を、社会に出て働き始めてから（働くことを通して）初めて「生きづらさ」を体験することが多い。また近年は進路選択時に、本人またはご家族、学校関係者からの問い合わせ</a:t>
            </a:r>
            <a:r>
              <a:rPr lang="ja-JP" altLang="en-US" sz="2000" dirty="0"/>
              <a:t>が増加している</a:t>
            </a:r>
            <a:r>
              <a:rPr kumimoji="1" lang="ja-JP" altLang="en-US" sz="2000" dirty="0"/>
              <a:t>。</a:t>
            </a:r>
            <a:endParaRPr kumimoji="1" lang="en-US" altLang="ja-JP" sz="2000" dirty="0"/>
          </a:p>
          <a:p>
            <a:pPr marL="0" indent="0">
              <a:buNone/>
            </a:pPr>
            <a:endParaRPr kumimoji="1" lang="en-US" altLang="ja-JP" sz="1200" dirty="0"/>
          </a:p>
          <a:p>
            <a:pPr marL="514350" indent="-514350">
              <a:buFont typeface="+mj-lt"/>
              <a:buAutoNum type="arabicPeriod" startAt="6"/>
            </a:pPr>
            <a:r>
              <a:rPr kumimoji="1" lang="ja-JP" altLang="en-US" sz="2600" b="1" dirty="0"/>
              <a:t>診断名で就労支援を組み立てることはしない</a:t>
            </a:r>
            <a:endParaRPr kumimoji="1" lang="en-US" altLang="ja-JP" sz="2600" b="1" dirty="0"/>
          </a:p>
          <a:p>
            <a:pPr marL="0" indent="0">
              <a:lnSpc>
                <a:spcPct val="150000"/>
              </a:lnSpc>
              <a:spcBef>
                <a:spcPts val="600"/>
              </a:spcBef>
              <a:buNone/>
            </a:pPr>
            <a:r>
              <a:rPr kumimoji="1" lang="ja-JP" altLang="en-US" sz="2000" dirty="0"/>
              <a:t>　例えば、診断名が「うつ病」というケースで、うつ病を発症した要因を丁寧にアセスメントしていくと、実は一次障害に発達障害があり、二次障害で「うつ病」を発症しているケース。いま就労支援の現場においては、</a:t>
            </a:r>
            <a:r>
              <a:rPr kumimoji="1" lang="ja-JP" altLang="en-US" sz="2000" u="sng" dirty="0"/>
              <a:t>丁寧なアセスメント</a:t>
            </a:r>
            <a:r>
              <a:rPr kumimoji="1" lang="ja-JP" altLang="en-US" sz="2000" dirty="0"/>
              <a:t>が求められている。</a:t>
            </a:r>
            <a:endParaRPr kumimoji="1" lang="en-US" altLang="ja-JP" dirty="0"/>
          </a:p>
        </p:txBody>
      </p:sp>
      <p:sp>
        <p:nvSpPr>
          <p:cNvPr id="4" name="スライド番号プレースホルダー 3">
            <a:extLst>
              <a:ext uri="{FF2B5EF4-FFF2-40B4-BE49-F238E27FC236}">
                <a16:creationId xmlns:a16="http://schemas.microsoft.com/office/drawing/2014/main" id="{DC0503A1-3F25-353A-B81E-B3C1FBDA4818}"/>
              </a:ext>
            </a:extLst>
          </p:cNvPr>
          <p:cNvSpPr>
            <a:spLocks noGrp="1"/>
          </p:cNvSpPr>
          <p:nvPr>
            <p:ph type="sldNum" sz="quarter" idx="12"/>
          </p:nvPr>
        </p:nvSpPr>
        <p:spPr/>
        <p:txBody>
          <a:bodyPr/>
          <a:lstStyle/>
          <a:p>
            <a:fld id="{C339E4E8-780C-47DA-9976-8D59F520AA81}" type="slidenum">
              <a:rPr kumimoji="1" lang="ja-JP" altLang="en-US" smtClean="0"/>
              <a:t>5</a:t>
            </a:fld>
            <a:endParaRPr kumimoji="1" lang="ja-JP" altLang="en-US"/>
          </a:p>
        </p:txBody>
      </p:sp>
    </p:spTree>
    <p:extLst>
      <p:ext uri="{BB962C8B-B14F-4D97-AF65-F5344CB8AC3E}">
        <p14:creationId xmlns:p14="http://schemas.microsoft.com/office/powerpoint/2010/main" val="30244641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6E33AC9-9BE3-F530-1192-C778376B1308}"/>
              </a:ext>
            </a:extLst>
          </p:cNvPr>
          <p:cNvSpPr>
            <a:spLocks noGrp="1"/>
          </p:cNvSpPr>
          <p:nvPr>
            <p:ph type="title"/>
          </p:nvPr>
        </p:nvSpPr>
        <p:spPr/>
        <p:txBody>
          <a:bodyPr/>
          <a:lstStyle/>
          <a:p>
            <a:pPr algn="ctr"/>
            <a:r>
              <a:rPr kumimoji="1" lang="ja-JP" altLang="en-US" dirty="0"/>
              <a:t>就労支援のいま</a:t>
            </a:r>
          </a:p>
        </p:txBody>
      </p:sp>
      <p:sp>
        <p:nvSpPr>
          <p:cNvPr id="3" name="コンテンツ プレースホルダー 2">
            <a:extLst>
              <a:ext uri="{FF2B5EF4-FFF2-40B4-BE49-F238E27FC236}">
                <a16:creationId xmlns:a16="http://schemas.microsoft.com/office/drawing/2014/main" id="{C99C5622-8C43-3F62-1E5D-59925C9AC8B5}"/>
              </a:ext>
            </a:extLst>
          </p:cNvPr>
          <p:cNvSpPr>
            <a:spLocks noGrp="1"/>
          </p:cNvSpPr>
          <p:nvPr>
            <p:ph idx="1"/>
          </p:nvPr>
        </p:nvSpPr>
        <p:spPr>
          <a:xfrm>
            <a:off x="715453" y="1816998"/>
            <a:ext cx="10852570" cy="5041002"/>
          </a:xfrm>
        </p:spPr>
        <p:txBody>
          <a:bodyPr>
            <a:normAutofit/>
          </a:bodyPr>
          <a:lstStyle/>
          <a:p>
            <a:pPr marL="514350" indent="-514350">
              <a:buFont typeface="+mj-lt"/>
              <a:buAutoNum type="arabicPeriod" startAt="7"/>
            </a:pPr>
            <a:r>
              <a:rPr kumimoji="1" lang="ja-JP" altLang="en-US" sz="2600" b="1" dirty="0"/>
              <a:t>就労に伴う生活支援のニーズ</a:t>
            </a:r>
            <a:endParaRPr kumimoji="1" lang="en-US" altLang="ja-JP" sz="2600" b="1" dirty="0"/>
          </a:p>
          <a:p>
            <a:pPr marL="0" indent="0">
              <a:lnSpc>
                <a:spcPts val="3000"/>
              </a:lnSpc>
              <a:spcBef>
                <a:spcPts val="600"/>
              </a:spcBef>
              <a:buNone/>
            </a:pPr>
            <a:r>
              <a:rPr lang="ja-JP" altLang="en-US" sz="2000" dirty="0"/>
              <a:t>　仕事する力はあるけれど生活する力に課題を抱えているケースや、就労支援の前に生活支援そのものを必要としているケースが増加している。「仕事ができなくて」という相談よりも、生活リズム・健康管理・服薬管理・金銭管理・不安や悩み・対人コミュニケーション・消費者トラブル・</a:t>
            </a:r>
            <a:r>
              <a:rPr lang="en-US" altLang="ja-JP" sz="2000" dirty="0"/>
              <a:t>SNS</a:t>
            </a:r>
            <a:r>
              <a:rPr lang="ja-JP" altLang="en-US" sz="2000" dirty="0"/>
              <a:t>トラブル・恋愛・一人暮らし・親亡き後など、就労に伴う生活支援のニーズが増加している。</a:t>
            </a:r>
            <a:endParaRPr kumimoji="1" lang="en-US" altLang="ja-JP" dirty="0"/>
          </a:p>
          <a:p>
            <a:pPr marL="0" indent="0">
              <a:buNone/>
            </a:pPr>
            <a:endParaRPr kumimoji="1" lang="en-US" altLang="ja-JP" sz="1200" dirty="0"/>
          </a:p>
          <a:p>
            <a:pPr marL="514350" indent="-514350">
              <a:buFont typeface="+mj-lt"/>
              <a:buAutoNum type="arabicPeriod" startAt="8"/>
            </a:pPr>
            <a:r>
              <a:rPr kumimoji="1" lang="ja-JP" altLang="en-US" sz="2600" b="1" dirty="0"/>
              <a:t>生活支援という広い領域のなかで</a:t>
            </a:r>
            <a:endParaRPr kumimoji="1" lang="en-US" altLang="ja-JP" sz="2600" b="1" dirty="0"/>
          </a:p>
          <a:p>
            <a:pPr marL="0" indent="0">
              <a:lnSpc>
                <a:spcPts val="3000"/>
              </a:lnSpc>
              <a:spcBef>
                <a:spcPts val="600"/>
              </a:spcBef>
              <a:buNone/>
            </a:pPr>
            <a:r>
              <a:rPr lang="ja-JP" altLang="en-US" sz="2000" dirty="0"/>
              <a:t>　生活支援の領域はとても広く、難しい局面では「誰が？どこまで？」との思いに事業所及び支援者が直面するかもしれない。その時には就労支援の基本（</a:t>
            </a:r>
            <a:r>
              <a:rPr lang="en-US" altLang="ja-JP" sz="2000" dirty="0"/>
              <a:t>※</a:t>
            </a:r>
            <a:r>
              <a:rPr lang="ja-JP" altLang="en-US" sz="2000" dirty="0"/>
              <a:t>働きながら生活を組み立てること）に立ち返り、決して事業所及び支援者だけでその支援を抱えることなく、</a:t>
            </a:r>
            <a:r>
              <a:rPr lang="ja-JP" altLang="en-US" sz="2000" u="sng" dirty="0"/>
              <a:t>他機関連携の重要性や地域ネットワークの構築</a:t>
            </a:r>
            <a:r>
              <a:rPr lang="ja-JP" altLang="en-US" sz="2000" dirty="0"/>
              <a:t>を図っていく。</a:t>
            </a:r>
            <a:endParaRPr lang="en-US" altLang="ja-JP" sz="2000" dirty="0"/>
          </a:p>
        </p:txBody>
      </p:sp>
      <p:sp>
        <p:nvSpPr>
          <p:cNvPr id="4" name="スライド番号プレースホルダー 3">
            <a:extLst>
              <a:ext uri="{FF2B5EF4-FFF2-40B4-BE49-F238E27FC236}">
                <a16:creationId xmlns:a16="http://schemas.microsoft.com/office/drawing/2014/main" id="{C64FAAB3-8860-22B2-4C11-4EEABCE02F1B}"/>
              </a:ext>
            </a:extLst>
          </p:cNvPr>
          <p:cNvSpPr>
            <a:spLocks noGrp="1"/>
          </p:cNvSpPr>
          <p:nvPr>
            <p:ph type="sldNum" sz="quarter" idx="12"/>
          </p:nvPr>
        </p:nvSpPr>
        <p:spPr/>
        <p:txBody>
          <a:bodyPr/>
          <a:lstStyle/>
          <a:p>
            <a:fld id="{C339E4E8-780C-47DA-9976-8D59F520AA81}" type="slidenum">
              <a:rPr kumimoji="1" lang="ja-JP" altLang="en-US" smtClean="0"/>
              <a:t>6</a:t>
            </a:fld>
            <a:endParaRPr kumimoji="1" lang="ja-JP" altLang="en-US"/>
          </a:p>
        </p:txBody>
      </p:sp>
    </p:spTree>
    <p:extLst>
      <p:ext uri="{BB962C8B-B14F-4D97-AF65-F5344CB8AC3E}">
        <p14:creationId xmlns:p14="http://schemas.microsoft.com/office/powerpoint/2010/main" val="2688078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6E33AC9-9BE3-F530-1192-C778376B1308}"/>
              </a:ext>
            </a:extLst>
          </p:cNvPr>
          <p:cNvSpPr>
            <a:spLocks noGrp="1"/>
          </p:cNvSpPr>
          <p:nvPr>
            <p:ph type="title"/>
          </p:nvPr>
        </p:nvSpPr>
        <p:spPr/>
        <p:txBody>
          <a:bodyPr/>
          <a:lstStyle/>
          <a:p>
            <a:pPr algn="ctr"/>
            <a:r>
              <a:rPr kumimoji="1" lang="ja-JP" altLang="en-US" dirty="0"/>
              <a:t>就労支援のいま</a:t>
            </a:r>
          </a:p>
        </p:txBody>
      </p:sp>
      <p:sp>
        <p:nvSpPr>
          <p:cNvPr id="3" name="コンテンツ プレースホルダー 2">
            <a:extLst>
              <a:ext uri="{FF2B5EF4-FFF2-40B4-BE49-F238E27FC236}">
                <a16:creationId xmlns:a16="http://schemas.microsoft.com/office/drawing/2014/main" id="{C99C5622-8C43-3F62-1E5D-59925C9AC8B5}"/>
              </a:ext>
            </a:extLst>
          </p:cNvPr>
          <p:cNvSpPr>
            <a:spLocks noGrp="1"/>
          </p:cNvSpPr>
          <p:nvPr>
            <p:ph idx="1"/>
          </p:nvPr>
        </p:nvSpPr>
        <p:spPr>
          <a:xfrm>
            <a:off x="715453" y="1816998"/>
            <a:ext cx="11111362" cy="5041002"/>
          </a:xfrm>
        </p:spPr>
        <p:txBody>
          <a:bodyPr>
            <a:normAutofit/>
          </a:bodyPr>
          <a:lstStyle/>
          <a:p>
            <a:pPr marL="514350" indent="-514350">
              <a:buFont typeface="+mj-lt"/>
              <a:buAutoNum type="arabicPeriod" startAt="9"/>
            </a:pPr>
            <a:r>
              <a:rPr kumimoji="1" lang="ja-JP" altLang="en-US" sz="2600" b="1" dirty="0"/>
              <a:t>自己理解と障害受容</a:t>
            </a:r>
          </a:p>
          <a:p>
            <a:pPr marL="0" indent="0">
              <a:spcBef>
                <a:spcPts val="1200"/>
              </a:spcBef>
              <a:buNone/>
            </a:pPr>
            <a:r>
              <a:rPr kumimoji="1" lang="ja-JP" altLang="en-US" sz="2000" b="1" dirty="0"/>
              <a:t>～　本人の受容（障害受容）　～</a:t>
            </a:r>
          </a:p>
          <a:p>
            <a:pPr marL="0" indent="0">
              <a:lnSpc>
                <a:spcPts val="2800"/>
              </a:lnSpc>
              <a:spcBef>
                <a:spcPts val="600"/>
              </a:spcBef>
              <a:buNone/>
            </a:pPr>
            <a:r>
              <a:rPr kumimoji="1" lang="ja-JP" altLang="en-US" sz="2000" dirty="0"/>
              <a:t>　自分の強み、自分の長所、自分の性格、自分の個性、今の自分に出来ること（就労の可能性）について、まずは自分が自分を「知ること・理解すること」が大切で、それが就労への一歩となり、そして働き続けていくこと（解決方法・解消方法）に繋がる。支援者は利用者の人生に寄り添いながら、就労支援を通じて本人の様々な気づきと自己理解へ繋がる支援が求められている。</a:t>
            </a:r>
            <a:endParaRPr kumimoji="1" lang="en-US" altLang="ja-JP" sz="2000" dirty="0"/>
          </a:p>
          <a:p>
            <a:pPr marL="0" indent="0">
              <a:spcBef>
                <a:spcPts val="1200"/>
              </a:spcBef>
              <a:buNone/>
            </a:pPr>
            <a:r>
              <a:rPr kumimoji="1" lang="ja-JP" altLang="en-US" sz="2000" b="1" dirty="0"/>
              <a:t>～　ご家族の受容　～</a:t>
            </a:r>
          </a:p>
          <a:p>
            <a:pPr marL="0" indent="0">
              <a:lnSpc>
                <a:spcPts val="2800"/>
              </a:lnSpc>
              <a:spcBef>
                <a:spcPts val="600"/>
              </a:spcBef>
              <a:buNone/>
            </a:pPr>
            <a:r>
              <a:rPr kumimoji="1" lang="ja-JP" altLang="en-US" sz="2000" dirty="0"/>
              <a:t>　ご家族の理解（本人の障害受容）や支えが、本人の就労面にも大きく影響してくる。支援者は本人のみならず、必要なタイミングでご家族へのアプローチが重要になる。</a:t>
            </a:r>
          </a:p>
        </p:txBody>
      </p:sp>
      <p:sp>
        <p:nvSpPr>
          <p:cNvPr id="4" name="スライド番号プレースホルダー 3">
            <a:extLst>
              <a:ext uri="{FF2B5EF4-FFF2-40B4-BE49-F238E27FC236}">
                <a16:creationId xmlns:a16="http://schemas.microsoft.com/office/drawing/2014/main" id="{E5AE2A71-C810-CFF6-51AD-3181FB3B0232}"/>
              </a:ext>
            </a:extLst>
          </p:cNvPr>
          <p:cNvSpPr>
            <a:spLocks noGrp="1"/>
          </p:cNvSpPr>
          <p:nvPr>
            <p:ph type="sldNum" sz="quarter" idx="12"/>
          </p:nvPr>
        </p:nvSpPr>
        <p:spPr/>
        <p:txBody>
          <a:bodyPr/>
          <a:lstStyle/>
          <a:p>
            <a:fld id="{C339E4E8-780C-47DA-9976-8D59F520AA81}" type="slidenum">
              <a:rPr kumimoji="1" lang="ja-JP" altLang="en-US" smtClean="0"/>
              <a:t>7</a:t>
            </a:fld>
            <a:endParaRPr kumimoji="1" lang="ja-JP" altLang="en-US"/>
          </a:p>
        </p:txBody>
      </p:sp>
    </p:spTree>
    <p:extLst>
      <p:ext uri="{BB962C8B-B14F-4D97-AF65-F5344CB8AC3E}">
        <p14:creationId xmlns:p14="http://schemas.microsoft.com/office/powerpoint/2010/main" val="11930102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424D737-F2A4-6457-22A7-540FC48BF0BF}"/>
              </a:ext>
            </a:extLst>
          </p:cNvPr>
          <p:cNvSpPr>
            <a:spLocks noGrp="1"/>
          </p:cNvSpPr>
          <p:nvPr>
            <p:ph type="title"/>
          </p:nvPr>
        </p:nvSpPr>
        <p:spPr>
          <a:xfrm>
            <a:off x="838200" y="1443421"/>
            <a:ext cx="10515600" cy="3352860"/>
          </a:xfrm>
        </p:spPr>
        <p:txBody>
          <a:bodyPr/>
          <a:lstStyle/>
          <a:p>
            <a:pPr algn="ctr"/>
            <a:r>
              <a:rPr lang="ja-JP" altLang="en-US" dirty="0"/>
              <a:t>ガイダンス</a:t>
            </a:r>
            <a:br>
              <a:rPr lang="en-US" altLang="ja-JP" dirty="0"/>
            </a:br>
            <a:br>
              <a:rPr lang="en-US" altLang="ja-JP" dirty="0"/>
            </a:br>
            <a:r>
              <a:rPr lang="ja-JP" altLang="en-US" dirty="0"/>
              <a:t>演習の進め方について</a:t>
            </a:r>
            <a:endParaRPr kumimoji="1" lang="ja-JP" altLang="en-US" dirty="0"/>
          </a:p>
        </p:txBody>
      </p:sp>
      <p:sp>
        <p:nvSpPr>
          <p:cNvPr id="3" name="スライド番号プレースホルダー 2">
            <a:extLst>
              <a:ext uri="{FF2B5EF4-FFF2-40B4-BE49-F238E27FC236}">
                <a16:creationId xmlns:a16="http://schemas.microsoft.com/office/drawing/2014/main" id="{C1B0C8C3-78F4-BA46-EBC5-559991757E11}"/>
              </a:ext>
            </a:extLst>
          </p:cNvPr>
          <p:cNvSpPr>
            <a:spLocks noGrp="1"/>
          </p:cNvSpPr>
          <p:nvPr>
            <p:ph type="sldNum" sz="quarter" idx="12"/>
          </p:nvPr>
        </p:nvSpPr>
        <p:spPr/>
        <p:txBody>
          <a:bodyPr/>
          <a:lstStyle/>
          <a:p>
            <a:fld id="{C339E4E8-780C-47DA-9976-8D59F520AA81}" type="slidenum">
              <a:rPr kumimoji="1" lang="ja-JP" altLang="en-US" smtClean="0"/>
              <a:t>8</a:t>
            </a:fld>
            <a:endParaRPr kumimoji="1" lang="ja-JP" altLang="en-US"/>
          </a:p>
        </p:txBody>
      </p:sp>
    </p:spTree>
    <p:extLst>
      <p:ext uri="{BB962C8B-B14F-4D97-AF65-F5344CB8AC3E}">
        <p14:creationId xmlns:p14="http://schemas.microsoft.com/office/powerpoint/2010/main" val="38310513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テキスト ボックス 15">
            <a:extLst>
              <a:ext uri="{FF2B5EF4-FFF2-40B4-BE49-F238E27FC236}">
                <a16:creationId xmlns:a16="http://schemas.microsoft.com/office/drawing/2014/main" id="{081A2018-CEA4-B277-BBD9-E79E0B4F621F}"/>
              </a:ext>
            </a:extLst>
          </p:cNvPr>
          <p:cNvSpPr txBox="1"/>
          <p:nvPr/>
        </p:nvSpPr>
        <p:spPr>
          <a:xfrm>
            <a:off x="0" y="174478"/>
            <a:ext cx="7420476" cy="400110"/>
          </a:xfrm>
          <a:prstGeom prst="rect">
            <a:avLst/>
          </a:prstGeom>
          <a:noFill/>
        </p:spPr>
        <p:txBody>
          <a:bodyPr wrap="square">
            <a:spAutoFit/>
          </a:bodyPr>
          <a:lstStyle/>
          <a:p>
            <a:r>
              <a:rPr lang="ja-JP" altLang="en-US" sz="2000" b="1" i="0" u="none" strike="noStrike" dirty="0">
                <a:solidFill>
                  <a:srgbClr val="000000"/>
                </a:solidFill>
                <a:effectLst/>
                <a:latin typeface="游ゴシック" panose="020B0400000000000000" pitchFamily="50" charset="-128"/>
                <a:ea typeface="游ゴシック" panose="020B0400000000000000" pitchFamily="50" charset="-128"/>
              </a:rPr>
              <a:t>　「ケースから学ぶ就労支援プロセスの実際（演習）」進行表</a:t>
            </a:r>
            <a:r>
              <a:rPr lang="ja-JP" altLang="en-US" sz="2000" b="1" dirty="0">
                <a:latin typeface="游ゴシック" panose="020B0400000000000000" pitchFamily="50" charset="-128"/>
                <a:ea typeface="游ゴシック" panose="020B0400000000000000" pitchFamily="50" charset="-128"/>
              </a:rPr>
              <a:t> </a:t>
            </a:r>
          </a:p>
        </p:txBody>
      </p:sp>
      <p:graphicFrame>
        <p:nvGraphicFramePr>
          <p:cNvPr id="22" name="表 21">
            <a:extLst>
              <a:ext uri="{FF2B5EF4-FFF2-40B4-BE49-F238E27FC236}">
                <a16:creationId xmlns:a16="http://schemas.microsoft.com/office/drawing/2014/main" id="{E8EA2F5E-7B9E-222F-2C63-D219F38D7B0C}"/>
              </a:ext>
            </a:extLst>
          </p:cNvPr>
          <p:cNvGraphicFramePr>
            <a:graphicFrameLocks noGrp="1"/>
          </p:cNvGraphicFramePr>
          <p:nvPr>
            <p:extLst>
              <p:ext uri="{D42A27DB-BD31-4B8C-83A1-F6EECF244321}">
                <p14:modId xmlns:p14="http://schemas.microsoft.com/office/powerpoint/2010/main" val="3082863064"/>
              </p:ext>
            </p:extLst>
          </p:nvPr>
        </p:nvGraphicFramePr>
        <p:xfrm>
          <a:off x="148795" y="664128"/>
          <a:ext cx="11894409" cy="5435024"/>
        </p:xfrm>
        <a:graphic>
          <a:graphicData uri="http://schemas.openxmlformats.org/drawingml/2006/table">
            <a:tbl>
              <a:tblPr/>
              <a:tblGrid>
                <a:gridCol w="288729">
                  <a:extLst>
                    <a:ext uri="{9D8B030D-6E8A-4147-A177-3AD203B41FA5}">
                      <a16:colId xmlns:a16="http://schemas.microsoft.com/office/drawing/2014/main" val="399131560"/>
                    </a:ext>
                  </a:extLst>
                </a:gridCol>
                <a:gridCol w="288729">
                  <a:extLst>
                    <a:ext uri="{9D8B030D-6E8A-4147-A177-3AD203B41FA5}">
                      <a16:colId xmlns:a16="http://schemas.microsoft.com/office/drawing/2014/main" val="3151935078"/>
                    </a:ext>
                  </a:extLst>
                </a:gridCol>
                <a:gridCol w="348869">
                  <a:extLst>
                    <a:ext uri="{9D8B030D-6E8A-4147-A177-3AD203B41FA5}">
                      <a16:colId xmlns:a16="http://schemas.microsoft.com/office/drawing/2014/main" val="2373444409"/>
                    </a:ext>
                  </a:extLst>
                </a:gridCol>
                <a:gridCol w="707148">
                  <a:extLst>
                    <a:ext uri="{9D8B030D-6E8A-4147-A177-3AD203B41FA5}">
                      <a16:colId xmlns:a16="http://schemas.microsoft.com/office/drawing/2014/main" val="2091160532"/>
                    </a:ext>
                  </a:extLst>
                </a:gridCol>
                <a:gridCol w="2014973">
                  <a:extLst>
                    <a:ext uri="{9D8B030D-6E8A-4147-A177-3AD203B41FA5}">
                      <a16:colId xmlns:a16="http://schemas.microsoft.com/office/drawing/2014/main" val="3341562083"/>
                    </a:ext>
                  </a:extLst>
                </a:gridCol>
                <a:gridCol w="707964">
                  <a:extLst>
                    <a:ext uri="{9D8B030D-6E8A-4147-A177-3AD203B41FA5}">
                      <a16:colId xmlns:a16="http://schemas.microsoft.com/office/drawing/2014/main" val="293854525"/>
                    </a:ext>
                  </a:extLst>
                </a:gridCol>
                <a:gridCol w="463427">
                  <a:extLst>
                    <a:ext uri="{9D8B030D-6E8A-4147-A177-3AD203B41FA5}">
                      <a16:colId xmlns:a16="http://schemas.microsoft.com/office/drawing/2014/main" val="932285625"/>
                    </a:ext>
                  </a:extLst>
                </a:gridCol>
                <a:gridCol w="517358">
                  <a:extLst>
                    <a:ext uri="{9D8B030D-6E8A-4147-A177-3AD203B41FA5}">
                      <a16:colId xmlns:a16="http://schemas.microsoft.com/office/drawing/2014/main" val="2083831220"/>
                    </a:ext>
                  </a:extLst>
                </a:gridCol>
                <a:gridCol w="757989">
                  <a:extLst>
                    <a:ext uri="{9D8B030D-6E8A-4147-A177-3AD203B41FA5}">
                      <a16:colId xmlns:a16="http://schemas.microsoft.com/office/drawing/2014/main" val="2814979439"/>
                    </a:ext>
                  </a:extLst>
                </a:gridCol>
                <a:gridCol w="5799223">
                  <a:extLst>
                    <a:ext uri="{9D8B030D-6E8A-4147-A177-3AD203B41FA5}">
                      <a16:colId xmlns:a16="http://schemas.microsoft.com/office/drawing/2014/main" val="2919133230"/>
                    </a:ext>
                  </a:extLst>
                </a:gridCol>
              </a:tblGrid>
              <a:tr h="197642">
                <a:tc gridSpan="3">
                  <a:txBody>
                    <a:bodyPr/>
                    <a:lstStyle/>
                    <a:p>
                      <a:pPr algn="l" fontAlgn="ctr"/>
                      <a:r>
                        <a:rPr lang="ja-JP" altLang="en-US" sz="1050" b="0" i="0" u="none" strike="noStrike" dirty="0">
                          <a:solidFill>
                            <a:srgbClr val="000000"/>
                          </a:solidFill>
                          <a:effectLst/>
                          <a:latin typeface="游ゴシック" panose="020B0400000000000000" pitchFamily="50" charset="-128"/>
                          <a:ea typeface="游ゴシック" panose="020B0400000000000000" pitchFamily="50" charset="-128"/>
                        </a:rPr>
                        <a:t>時間</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DEDED"/>
                    </a:solidFill>
                  </a:tcPr>
                </a:tc>
                <a:tc hMerge="1">
                  <a:txBody>
                    <a:bodyPr/>
                    <a:lstStyle/>
                    <a:p>
                      <a:endParaRPr kumimoji="1" lang="ja-JP" altLang="en-US"/>
                    </a:p>
                  </a:txBody>
                  <a:tcPr/>
                </a:tc>
                <a:tc hMerge="1">
                  <a:txBody>
                    <a:bodyPr/>
                    <a:lstStyle/>
                    <a:p>
                      <a:endParaRPr kumimoji="1" lang="ja-JP" altLang="en-US"/>
                    </a:p>
                  </a:txBody>
                  <a:tcPr/>
                </a:tc>
                <a:tc rowSpan="2">
                  <a:txBody>
                    <a:bodyPr/>
                    <a:lstStyle/>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小単元</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項目</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gridSpan="2">
                  <a:txBody>
                    <a:bodyPr/>
                    <a:lstStyle/>
                    <a:p>
                      <a:pPr algn="l" fontAlgn="ctr"/>
                      <a:r>
                        <a:rPr lang="ja-JP" altLang="en-US" sz="1050" b="0" i="0" u="none" strike="noStrike">
                          <a:solidFill>
                            <a:srgbClr val="000000"/>
                          </a:solidFill>
                          <a:effectLst/>
                          <a:latin typeface="游ゴシック" panose="020B0400000000000000" pitchFamily="50" charset="-128"/>
                          <a:ea typeface="游ゴシック" panose="020B0400000000000000" pitchFamily="50" charset="-128"/>
                        </a:rPr>
                        <a:t>学習内容</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kumimoji="1" lang="ja-JP" altLang="en-US"/>
                    </a:p>
                  </a:txBody>
                  <a:tcPr/>
                </a:tc>
                <a:tc rowSpan="2">
                  <a:txBody>
                    <a:bodyPr/>
                    <a:lstStyle/>
                    <a:p>
                      <a:pPr algn="ctr" fontAlgn="ctr"/>
                      <a:r>
                        <a:rPr lang="ja-JP" altLang="en-US" sz="1050" b="0" i="0" u="none" strike="noStrike">
                          <a:solidFill>
                            <a:srgbClr val="000000"/>
                          </a:solidFill>
                          <a:effectLst/>
                          <a:latin typeface="游ゴシック" panose="020B0400000000000000" pitchFamily="50" charset="-128"/>
                          <a:ea typeface="游ゴシック" panose="020B0400000000000000" pitchFamily="50" charset="-128"/>
                        </a:rPr>
                        <a:t>形態</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gridSpan="2">
                  <a:txBody>
                    <a:bodyPr/>
                    <a:lstStyle/>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役割分担</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kumimoji="1" lang="ja-JP" altLang="en-US"/>
                    </a:p>
                  </a:txBody>
                  <a:tcPr/>
                </a:tc>
                <a:tc rowSpan="2">
                  <a:txBody>
                    <a:bodyPr/>
                    <a:lstStyle/>
                    <a:p>
                      <a:pPr algn="l" fontAlgn="ctr"/>
                      <a:r>
                        <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rPr>
                        <a:t>手順の詳細、指導・評価上の留意点</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extLst>
                  <a:ext uri="{0D108BD9-81ED-4DB2-BD59-A6C34878D82A}">
                    <a16:rowId xmlns:a16="http://schemas.microsoft.com/office/drawing/2014/main" val="2131297464"/>
                  </a:ext>
                </a:extLst>
              </a:tr>
              <a:tr h="292447">
                <a:tc>
                  <a:txBody>
                    <a:bodyPr/>
                    <a:lstStyle/>
                    <a:p>
                      <a:pPr algn="ctr" fontAlgn="ctr"/>
                      <a:r>
                        <a:rPr lang="ja-JP" altLang="en-US" sz="1050" b="0" i="0" u="none" strike="noStrike">
                          <a:solidFill>
                            <a:srgbClr val="000000"/>
                          </a:solidFill>
                          <a:effectLst/>
                          <a:latin typeface="游ゴシック" panose="020B0400000000000000" pitchFamily="50" charset="-128"/>
                          <a:ea typeface="游ゴシック" panose="020B0400000000000000" pitchFamily="50" charset="-128"/>
                        </a:rPr>
                        <a:t>　</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EDEDED"/>
                    </a:solidFill>
                  </a:tcPr>
                </a:tc>
                <a:tc>
                  <a:txBody>
                    <a:bodyPr/>
                    <a:lstStyle/>
                    <a:p>
                      <a:pPr algn="ctr" fontAlgn="ctr"/>
                      <a:r>
                        <a:rPr lang="ja-JP" altLang="en-US" sz="1050" b="0" i="0" u="none" strike="noStrike" dirty="0">
                          <a:solidFill>
                            <a:srgbClr val="000000"/>
                          </a:solidFill>
                          <a:effectLst/>
                          <a:latin typeface="游ゴシック" panose="020B0400000000000000" pitchFamily="50" charset="-128"/>
                          <a:ea typeface="游ゴシック" panose="020B0400000000000000" pitchFamily="50" charset="-128"/>
                        </a:rPr>
                        <a:t>時間</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ctr"/>
                      <a:r>
                        <a:rPr lang="ja-JP" altLang="en-US" sz="1050" b="0" i="0" u="none" strike="noStrike" dirty="0">
                          <a:solidFill>
                            <a:srgbClr val="000000"/>
                          </a:solidFill>
                          <a:effectLst/>
                          <a:latin typeface="游ゴシック" panose="020B0400000000000000" pitchFamily="50" charset="-128"/>
                          <a:ea typeface="游ゴシック" panose="020B0400000000000000" pitchFamily="50" charset="-128"/>
                        </a:rPr>
                        <a:t>所要</a:t>
                      </a:r>
                    </a:p>
                  </a:txBody>
                  <a:tcPr marL="7747" marR="7747" marT="7747"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vMerge="1">
                  <a:txBody>
                    <a:bodyPr/>
                    <a:lstStyle/>
                    <a:p>
                      <a:endParaRPr kumimoji="1" lang="ja-JP" altLang="en-US"/>
                    </a:p>
                  </a:txBody>
                  <a:tcPr/>
                </a:tc>
                <a:tc>
                  <a:txBody>
                    <a:bodyPr/>
                    <a:lstStyle/>
                    <a:p>
                      <a:pPr algn="l" fontAlgn="ctr"/>
                      <a:r>
                        <a:rPr lang="ja-JP" altLang="en-US" sz="1050" b="0" i="0" u="none" strike="noStrike" dirty="0">
                          <a:solidFill>
                            <a:srgbClr val="000000"/>
                          </a:solidFill>
                          <a:effectLst/>
                          <a:latin typeface="游ゴシック" panose="020B0400000000000000" pitchFamily="50" charset="-128"/>
                          <a:ea typeface="游ゴシック" panose="020B0400000000000000" pitchFamily="50" charset="-128"/>
                        </a:rPr>
                        <a:t>内容</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使用する教材・ツール</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vMerge="1">
                  <a:txBody>
                    <a:bodyPr/>
                    <a:lstStyle/>
                    <a:p>
                      <a:endParaRPr kumimoji="1" lang="ja-JP" altLang="en-US"/>
                    </a:p>
                  </a:txBody>
                  <a:tcPr/>
                </a:tc>
                <a:tc>
                  <a:txBody>
                    <a:bodyPr/>
                    <a:lstStyle/>
                    <a:p>
                      <a:pPr algn="ctr" fontAlgn="ctr"/>
                      <a:r>
                        <a:rPr lang="ja-JP" altLang="en-US" sz="1050" b="0" i="0" u="none" strike="noStrike">
                          <a:solidFill>
                            <a:srgbClr val="000000"/>
                          </a:solidFill>
                          <a:effectLst/>
                          <a:latin typeface="游ゴシック" panose="020B0400000000000000" pitchFamily="50" charset="-128"/>
                          <a:ea typeface="游ゴシック" panose="020B0400000000000000" pitchFamily="50" charset="-128"/>
                        </a:rPr>
                        <a:t>進行</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ctr"/>
                      <a:r>
                        <a:rPr lang="ja-JP" altLang="en-US" sz="1050" b="0" i="0" u="none" strike="noStrike" dirty="0">
                          <a:solidFill>
                            <a:srgbClr val="000000"/>
                          </a:solidFill>
                          <a:effectLst/>
                          <a:latin typeface="游ゴシック" panose="020B0400000000000000" pitchFamily="50" charset="-128"/>
                          <a:ea typeface="游ゴシック" panose="020B0400000000000000" pitchFamily="50" charset="-128"/>
                        </a:rPr>
                        <a:t>担当</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vMerge="1">
                  <a:txBody>
                    <a:bodyPr/>
                    <a:lstStyle/>
                    <a:p>
                      <a:endParaRPr kumimoji="1" lang="ja-JP" altLang="en-US"/>
                    </a:p>
                  </a:txBody>
                  <a:tcPr/>
                </a:tc>
                <a:extLst>
                  <a:ext uri="{0D108BD9-81ED-4DB2-BD59-A6C34878D82A}">
                    <a16:rowId xmlns:a16="http://schemas.microsoft.com/office/drawing/2014/main" val="944648870"/>
                  </a:ext>
                </a:extLst>
              </a:tr>
              <a:tr h="542238">
                <a:tc rowSpan="3">
                  <a:txBody>
                    <a:bodyPr/>
                    <a:lstStyle/>
                    <a:p>
                      <a:pPr algn="ctr" fontAlgn="ctr"/>
                      <a:r>
                        <a:rPr lang="en-US" altLang="ja-JP" sz="1400" b="0" i="0" u="none" strike="noStrike" dirty="0">
                          <a:solidFill>
                            <a:srgbClr val="000000"/>
                          </a:solidFill>
                          <a:effectLst/>
                          <a:latin typeface="游ゴシック" panose="020B0400000000000000" pitchFamily="50" charset="-128"/>
                          <a:ea typeface="游ゴシック" panose="020B0400000000000000" pitchFamily="50" charset="-128"/>
                        </a:rPr>
                        <a:t>30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12700" cap="flat" cmpd="sng" algn="ctr">
                      <a:solidFill>
                        <a:schemeClr val="bg2">
                          <a:lumMod val="50000"/>
                        </a:schemeClr>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　</a:t>
                      </a:r>
                      <a:r>
                        <a:rPr lang="en-US" altLang="ja-JP" sz="1400" b="0" i="0" u="none" strike="noStrike" dirty="0">
                          <a:solidFill>
                            <a:srgbClr val="000000"/>
                          </a:solidFill>
                          <a:effectLst/>
                          <a:latin typeface="游ゴシック" panose="020B0400000000000000" pitchFamily="50" charset="-128"/>
                          <a:ea typeface="游ゴシック" panose="020B0400000000000000" pitchFamily="50" charset="-128"/>
                        </a:rPr>
                        <a:t>5</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導入</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事務連絡</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a:solidFill>
                            <a:srgbClr val="000000"/>
                          </a:solidFill>
                          <a:effectLst/>
                          <a:latin typeface="游ゴシック" panose="020B0400000000000000" pitchFamily="50" charset="-128"/>
                          <a:ea typeface="游ゴシック" panose="020B0400000000000000" pitchFamily="50" charset="-128"/>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司会</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68526425"/>
                  </a:ext>
                </a:extLst>
              </a:tr>
              <a:tr h="1368153">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a:txBody>
                    <a:bodyPr/>
                    <a:lstStyle/>
                    <a:p>
                      <a:pPr algn="r" fontAlgn="ctr"/>
                      <a:r>
                        <a:rPr lang="ja-JP" altLang="en-US" sz="105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12700" cap="flat" cmpd="sng" algn="ctr">
                      <a:solidFill>
                        <a:schemeClr val="bg2">
                          <a:lumMod val="50000"/>
                        </a:schemeClr>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dirty="0">
                          <a:solidFill>
                            <a:srgbClr val="000000"/>
                          </a:solidFill>
                          <a:effectLst/>
                          <a:latin typeface="游ゴシック" panose="020B0400000000000000" pitchFamily="50" charset="-128"/>
                          <a:ea typeface="游ゴシック" panose="020B0400000000000000" pitchFamily="50" charset="-128"/>
                        </a:rPr>
                        <a:t>25</a:t>
                      </a:r>
                    </a:p>
                  </a:txBody>
                  <a:tcPr marL="9525" marR="9525" marT="9525" marB="0" anchor="ctr">
                    <a:lnL w="6350" cap="flat" cmpd="sng" algn="ctr">
                      <a:solidFill>
                        <a:srgbClr val="000000"/>
                      </a:solidFill>
                      <a:prstDash val="dot"/>
                      <a:round/>
                      <a:headEnd type="none" w="med" len="med"/>
                      <a:tailEnd type="none" w="med" len="med"/>
                    </a:lnL>
                    <a:lnR w="12700" cap="flat" cmpd="sng" algn="ctr">
                      <a:solidFill>
                        <a:schemeClr val="bg1">
                          <a:lumMod val="50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ミニ</a:t>
                      </a:r>
                      <a:b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講義</a:t>
                      </a:r>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テーマ</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「就労支援のいま」</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12700" cap="flat" cmpd="sng" algn="ctr">
                      <a:solidFill>
                        <a:schemeClr val="bg2">
                          <a:lumMod val="50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スライド</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講義</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演習</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統括</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担当者</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または</a:t>
                      </a:r>
                      <a:endPar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endParaRPr>
                    </a:p>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演習</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統括</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❖手順</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演習導入のためのミニ講義</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❖留意点</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就労支援は「働きながら生活を組み立てること」が重要、そのために生活全体を</a:t>
                      </a:r>
                      <a:endPar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見据えた「暮らしのあり方」を柱に、以下の５つの視点に留意し、利用者の個別</a:t>
                      </a:r>
                      <a:endPar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性に合わせた支援を提供することを伝える</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a:t>
                      </a:r>
                      <a:endPar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➀働くことの意義と就労の場との関係</a:t>
                      </a:r>
                      <a:endPar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➁就労支援と生活支援を一体的に継続する</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③利用者が自分の人生の主人公となることを支援</a:t>
                      </a:r>
                      <a:endPar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④地域ネットワークの構築と活用</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⑤ケアマネジメントの視点の活用</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endPar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21427198"/>
                  </a:ext>
                </a:extLst>
              </a:tr>
              <a:tr h="1832852">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a:txBody>
                    <a:bodyPr/>
                    <a:lstStyle/>
                    <a:p>
                      <a:pPr algn="r" fontAlgn="ctr"/>
                      <a:r>
                        <a:rPr lang="ja-JP" altLang="en-US" sz="105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12700" cap="flat" cmpd="sng" algn="ctr">
                      <a:solidFill>
                        <a:schemeClr val="bg2">
                          <a:lumMod val="50000"/>
                        </a:schemeClr>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dirty="0">
                          <a:solidFill>
                            <a:srgbClr val="000000"/>
                          </a:solidFill>
                          <a:effectLst/>
                          <a:latin typeface="游ゴシック" panose="020B0400000000000000" pitchFamily="50" charset="-128"/>
                          <a:ea typeface="游ゴシック" panose="020B0400000000000000" pitchFamily="50" charset="-128"/>
                        </a:rPr>
                        <a:t>5</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ガイダンス</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tcPr>
                </a:tc>
                <a:tc>
                  <a:txBody>
                    <a:bodyPr/>
                    <a:lstStyle/>
                    <a:p>
                      <a:pPr algn="l"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演習の進め方について</a:t>
                      </a:r>
                    </a:p>
                  </a:txBody>
                  <a:tcPr marL="9525" marR="9525" marT="9525" marB="0" anchor="ctr">
                    <a:lnL w="12700" cap="flat" cmpd="sng" algn="ctr">
                      <a:solidFill>
                        <a:schemeClr val="bg1">
                          <a:lumMod val="50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スライド</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400" b="0" i="0" u="none" strike="noStrike">
                          <a:solidFill>
                            <a:srgbClr val="000000"/>
                          </a:solidFill>
                          <a:effectLst/>
                          <a:latin typeface="游ゴシック" panose="020B0400000000000000" pitchFamily="50" charset="-128"/>
                          <a:ea typeface="游ゴシック" panose="020B0400000000000000" pitchFamily="50" charset="-128"/>
                        </a:rPr>
                        <a:t>講義</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演習</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統括</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演習</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統括</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❖手順</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研修全体の構造と獲得目標、演習の概要を説明する</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演習➀　生活困窮者自立支援事業から障害福祉サービスへ移行時点でのサービス</a:t>
                      </a:r>
                      <a:endPar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等利用計画の作成</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演習➁　</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型利用の個別支援計画の作成会議　</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一年後、一般就労に向けて</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b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演習③　就労分野のサービス管理責任者の役割と立ち位置について</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220554146"/>
                  </a:ext>
                </a:extLst>
              </a:tr>
            </a:tbl>
          </a:graphicData>
        </a:graphic>
      </p:graphicFrame>
      <p:sp>
        <p:nvSpPr>
          <p:cNvPr id="2" name="スライド番号プレースホルダー 1">
            <a:extLst>
              <a:ext uri="{FF2B5EF4-FFF2-40B4-BE49-F238E27FC236}">
                <a16:creationId xmlns:a16="http://schemas.microsoft.com/office/drawing/2014/main" id="{A8091F1C-9DFE-4E9A-5784-CF610CBBB119}"/>
              </a:ext>
            </a:extLst>
          </p:cNvPr>
          <p:cNvSpPr>
            <a:spLocks noGrp="1"/>
          </p:cNvSpPr>
          <p:nvPr>
            <p:ph type="sldNum" sz="quarter" idx="12"/>
          </p:nvPr>
        </p:nvSpPr>
        <p:spPr/>
        <p:txBody>
          <a:bodyPr/>
          <a:lstStyle/>
          <a:p>
            <a:fld id="{C339E4E8-780C-47DA-9976-8D59F520AA81}" type="slidenum">
              <a:rPr kumimoji="1" lang="ja-JP" altLang="en-US" smtClean="0"/>
              <a:t>9</a:t>
            </a:fld>
            <a:endParaRPr kumimoji="1" lang="ja-JP" altLang="en-US"/>
          </a:p>
        </p:txBody>
      </p:sp>
    </p:spTree>
    <p:extLst>
      <p:ext uri="{BB962C8B-B14F-4D97-AF65-F5344CB8AC3E}">
        <p14:creationId xmlns:p14="http://schemas.microsoft.com/office/powerpoint/2010/main" val="74251803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TM03457444[[fn=基礎]]</Template>
  <TotalTime>1633</TotalTime>
  <Words>7374</Words>
  <Application>Microsoft Office PowerPoint</Application>
  <PresentationFormat>ワイド画面</PresentationFormat>
  <Paragraphs>747</Paragraphs>
  <Slides>46</Slides>
  <Notes>3</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46</vt:i4>
      </vt:variant>
    </vt:vector>
  </HeadingPairs>
  <TitlesOfParts>
    <vt:vector size="54" baseType="lpstr">
      <vt:lpstr>HG教科書体</vt:lpstr>
      <vt:lpstr>ＭＳ Ｐゴシック</vt:lpstr>
      <vt:lpstr>游ゴシック</vt:lpstr>
      <vt:lpstr>游ゴシック Light</vt:lpstr>
      <vt:lpstr>游明朝</vt:lpstr>
      <vt:lpstr>Arial</vt:lpstr>
      <vt:lpstr>Wingdings</vt:lpstr>
      <vt:lpstr>Office テーマ</vt:lpstr>
      <vt:lpstr>ケースから学ぶ 就労支援プロセスの実際 （演習）</vt:lpstr>
      <vt:lpstr>ミニ講義  テーマ 「就労支援のいま」</vt:lpstr>
      <vt:lpstr>就労支援のいま</vt:lpstr>
      <vt:lpstr>就労支援のいま</vt:lpstr>
      <vt:lpstr>就労支援のいま</vt:lpstr>
      <vt:lpstr>就労支援のいま</vt:lpstr>
      <vt:lpstr>就労支援のいま</vt:lpstr>
      <vt:lpstr>ガイダンス  演習の進め方について</vt:lpstr>
      <vt:lpstr>PowerPoint プレゼンテーション</vt:lpstr>
      <vt:lpstr>本科目における獲得目標</vt:lpstr>
      <vt:lpstr>本科目のねらい</vt:lpstr>
      <vt:lpstr>科目概要</vt:lpstr>
      <vt:lpstr>指導ポイント</vt:lpstr>
      <vt:lpstr>５つの視点</vt:lpstr>
      <vt:lpstr>①働くことの意義と就労の場との関係</vt:lpstr>
      <vt:lpstr>②生活支援と就労支援を一体的に継続して実施</vt:lpstr>
      <vt:lpstr>③利用者が自分の人生の主人公となることを支援</vt:lpstr>
      <vt:lpstr>④地域ネットワークの構築と活用</vt:lpstr>
      <vt:lpstr>⑤ケアマネジメントの視点を活用する</vt:lpstr>
      <vt:lpstr>演習①  生活困窮者自立支援事業から障害福祉サービスへ 移行時点でのサービス等利用計画の作成</vt:lpstr>
      <vt:lpstr> サービス管理責任者と相談支援専門員の連携 </vt:lpstr>
      <vt:lpstr>PowerPoint プレゼンテーション</vt:lpstr>
      <vt:lpstr> 演習事例（この事例はフィクションです。実際の人物や団体などとは関係ありません） </vt:lpstr>
      <vt:lpstr>PowerPoint プレゼンテーション</vt:lpstr>
      <vt:lpstr>PowerPoint プレゼンテーション</vt:lpstr>
      <vt:lpstr> サービス等利用計画を作成する際のポイント </vt:lpstr>
      <vt:lpstr>演習②  A型利用の個別支援計画の作成会議　 (一年後、一般就労に向けて)</vt:lpstr>
      <vt:lpstr>PowerPoint プレゼンテーション</vt:lpstr>
      <vt:lpstr> 演習事例（この事例はフィクションです。実際の人物や団体などとは関係ありません） </vt:lpstr>
      <vt:lpstr>PowerPoint プレゼンテーション</vt:lpstr>
      <vt:lpstr>PowerPoint プレゼンテーション</vt:lpstr>
      <vt:lpstr> 就労支援のニーズ整理では、就労よりも先に解決しておかねばならない領域があるので、初期段階で他の領域のニーズも確認する 　　  例えば、住居・医療・収入・家族・交友・趣味への希望等広く生活を聴取していく中で 　　　　本当のニーズを知ることができる</vt:lpstr>
      <vt:lpstr>就労継続支援A型計画の作成について</vt:lpstr>
      <vt:lpstr>個別支援計画作成のポイント</vt:lpstr>
      <vt:lpstr>個別支援計画作成会議（ロールプレイ）</vt:lpstr>
      <vt:lpstr>グループ討議のルール</vt:lpstr>
      <vt:lpstr>PowerPoint プレゼンテーション</vt:lpstr>
      <vt:lpstr>演習③  就労分野のサービス管理責任者の役割と 立ち位置について</vt:lpstr>
      <vt:lpstr>PowerPoint プレゼンテーション</vt:lpstr>
      <vt:lpstr>演習のポイント</vt:lpstr>
      <vt:lpstr>討議のポイント</vt:lpstr>
      <vt:lpstr>記入様式  　　　　　　振り返りシート</vt:lpstr>
      <vt:lpstr>本科目のまとめ</vt:lpstr>
      <vt:lpstr>障害者の日常生活及び社会生活 を総合的に支援するための法律 （障害者総合支援法）</vt:lpstr>
      <vt:lpstr>第１章 総則　　目　的　　（第１条）</vt:lpstr>
      <vt:lpstr>第１章 総則　基本理念　（第１条の２）</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edogawa01</dc:creator>
  <cp:lastModifiedBy>edogawa01</cp:lastModifiedBy>
  <cp:revision>92</cp:revision>
  <dcterms:created xsi:type="dcterms:W3CDTF">2022-07-25T06:58:29Z</dcterms:created>
  <dcterms:modified xsi:type="dcterms:W3CDTF">2023-07-12T05:59:10Z</dcterms:modified>
</cp:coreProperties>
</file>